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62" r:id="rId2"/>
    <p:sldId id="261" r:id="rId3"/>
    <p:sldId id="271" r:id="rId4"/>
    <p:sldId id="264" r:id="rId5"/>
    <p:sldId id="272" r:id="rId6"/>
    <p:sldId id="265" r:id="rId7"/>
    <p:sldId id="273" r:id="rId8"/>
    <p:sldId id="266" r:id="rId9"/>
    <p:sldId id="274" r:id="rId10"/>
    <p:sldId id="275" r:id="rId11"/>
    <p:sldId id="303" r:id="rId12"/>
    <p:sldId id="315" r:id="rId13"/>
    <p:sldId id="318" r:id="rId14"/>
    <p:sldId id="268" r:id="rId15"/>
    <p:sldId id="269" r:id="rId16"/>
    <p:sldId id="32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5"/>
    <p:restoredTop sz="74970"/>
  </p:normalViewPr>
  <p:slideViewPr>
    <p:cSldViewPr snapToGrid="0">
      <p:cViewPr>
        <p:scale>
          <a:sx n="115" d="100"/>
          <a:sy n="115" d="100"/>
        </p:scale>
        <p:origin x="1552" y="14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C55F0-B61D-0D49-972E-CCD52DD1E264}" type="doc">
      <dgm:prSet loTypeId="urn:microsoft.com/office/officeart/2005/8/layout/pyramid1" loCatId="" qsTypeId="urn:microsoft.com/office/officeart/2005/8/quickstyle/simple1" qsCatId="simple" csTypeId="urn:microsoft.com/office/officeart/2005/8/colors/colorful3" csCatId="colorful" phldr="1"/>
      <dgm:spPr/>
    </dgm:pt>
    <dgm:pt modelId="{63A47408-922A-F741-A348-87CA5186B5D0}">
      <dgm:prSet phldrT="[Text]" custT="1"/>
      <dgm:spPr>
        <a:solidFill>
          <a:schemeClr val="tx1"/>
        </a:solidFill>
      </dgm:spPr>
      <dgm:t>
        <a:bodyPr/>
        <a:lstStyle/>
        <a:p>
          <a:endParaRPr lang="en-US" sz="1200" dirty="0">
            <a:solidFill>
              <a:schemeClr val="bg1"/>
            </a:solidFill>
          </a:endParaRPr>
        </a:p>
        <a:p>
          <a:endParaRPr lang="en-US" sz="1200" dirty="0">
            <a:solidFill>
              <a:schemeClr val="bg1"/>
            </a:solidFill>
          </a:endParaRPr>
        </a:p>
        <a:p>
          <a:r>
            <a:rPr lang="en-US" sz="1200" dirty="0">
              <a:solidFill>
                <a:schemeClr val="bg1"/>
              </a:solidFill>
            </a:rPr>
            <a:t>Professional </a:t>
          </a:r>
        </a:p>
        <a:p>
          <a:r>
            <a:rPr lang="en-US" sz="1200" dirty="0">
              <a:solidFill>
                <a:schemeClr val="bg1"/>
              </a:solidFill>
            </a:rPr>
            <a:t>Research Experience</a:t>
          </a:r>
        </a:p>
      </dgm:t>
    </dgm:pt>
    <dgm:pt modelId="{53533FE6-0F41-E146-B43D-6BAC2952ABDD}" type="parTrans" cxnId="{D0157060-4D60-284C-8390-D708D80E593E}">
      <dgm:prSet/>
      <dgm:spPr/>
      <dgm:t>
        <a:bodyPr/>
        <a:lstStyle/>
        <a:p>
          <a:endParaRPr lang="en-US"/>
        </a:p>
      </dgm:t>
    </dgm:pt>
    <dgm:pt modelId="{A3A01FAE-01AE-3946-8EDB-EBD0F160B040}" type="sibTrans" cxnId="{D0157060-4D60-284C-8390-D708D80E593E}">
      <dgm:prSet/>
      <dgm:spPr/>
      <dgm:t>
        <a:bodyPr/>
        <a:lstStyle/>
        <a:p>
          <a:endParaRPr lang="en-US"/>
        </a:p>
      </dgm:t>
    </dgm:pt>
    <dgm:pt modelId="{8E23A532-A3F1-8149-B8D1-B1D5B37C7E36}">
      <dgm:prSet phldrT="[Text]" custT="1"/>
      <dgm:spPr/>
      <dgm:t>
        <a:bodyPr/>
        <a:lstStyle/>
        <a:p>
          <a:r>
            <a:rPr lang="en-US" sz="2000" dirty="0">
              <a:solidFill>
                <a:schemeClr val="bg1"/>
              </a:solidFill>
            </a:rPr>
            <a:t>Masters Thesis Research </a:t>
          </a:r>
        </a:p>
      </dgm:t>
    </dgm:pt>
    <dgm:pt modelId="{403A5052-8DC3-6847-BDBB-691E520B8FFD}" type="parTrans" cxnId="{01429B60-919B-4947-B116-9ED57C51F6A6}">
      <dgm:prSet/>
      <dgm:spPr/>
      <dgm:t>
        <a:bodyPr/>
        <a:lstStyle/>
        <a:p>
          <a:endParaRPr lang="en-US"/>
        </a:p>
      </dgm:t>
    </dgm:pt>
    <dgm:pt modelId="{AAB27565-BDAE-6B44-8700-027CBB1F6AF9}" type="sibTrans" cxnId="{01429B60-919B-4947-B116-9ED57C51F6A6}">
      <dgm:prSet/>
      <dgm:spPr/>
      <dgm:t>
        <a:bodyPr/>
        <a:lstStyle/>
        <a:p>
          <a:endParaRPr lang="en-US"/>
        </a:p>
      </dgm:t>
    </dgm:pt>
    <dgm:pt modelId="{CC1318B7-76DD-4549-87FE-035A7D472FDC}">
      <dgm:prSet phldrT="[Text]" custT="1"/>
      <dgm:spPr/>
      <dgm:t>
        <a:bodyPr/>
        <a:lstStyle/>
        <a:p>
          <a:r>
            <a:rPr lang="en-US" sz="2400" dirty="0">
              <a:solidFill>
                <a:schemeClr val="bg1"/>
              </a:solidFill>
            </a:rPr>
            <a:t>Doctoral Dissertation Interests </a:t>
          </a:r>
        </a:p>
      </dgm:t>
    </dgm:pt>
    <dgm:pt modelId="{1B128E1E-9EAA-0C41-9BE2-4D0BB0598FFB}" type="parTrans" cxnId="{083F3D21-7131-414D-AB26-B2724F43A9EB}">
      <dgm:prSet/>
      <dgm:spPr/>
      <dgm:t>
        <a:bodyPr/>
        <a:lstStyle/>
        <a:p>
          <a:endParaRPr lang="en-US"/>
        </a:p>
      </dgm:t>
    </dgm:pt>
    <dgm:pt modelId="{89402782-1FB6-EF49-A5BC-ED650E486CB2}" type="sibTrans" cxnId="{083F3D21-7131-414D-AB26-B2724F43A9EB}">
      <dgm:prSet/>
      <dgm:spPr/>
      <dgm:t>
        <a:bodyPr/>
        <a:lstStyle/>
        <a:p>
          <a:endParaRPr lang="en-US"/>
        </a:p>
      </dgm:t>
    </dgm:pt>
    <dgm:pt modelId="{66C082D0-D5B5-4545-8EFD-0BDDC3E617D7}">
      <dgm:prSet custT="1"/>
      <dgm:spPr/>
      <dgm:t>
        <a:bodyPr/>
        <a:lstStyle/>
        <a:p>
          <a:r>
            <a:rPr lang="en-US" sz="2400" dirty="0">
              <a:solidFill>
                <a:schemeClr val="bg1"/>
              </a:solidFill>
            </a:rPr>
            <a:t>23andMe Internship Opportunity </a:t>
          </a:r>
        </a:p>
      </dgm:t>
    </dgm:pt>
    <dgm:pt modelId="{D3089B98-FCE4-5F42-AF57-24475E59F346}" type="parTrans" cxnId="{FED262B7-FBBB-EA42-9BC6-B30FE90AAB1C}">
      <dgm:prSet/>
      <dgm:spPr/>
      <dgm:t>
        <a:bodyPr/>
        <a:lstStyle/>
        <a:p>
          <a:endParaRPr lang="en-US"/>
        </a:p>
      </dgm:t>
    </dgm:pt>
    <dgm:pt modelId="{BDC8CC64-8007-AF40-AB93-E576A7E0500B}" type="sibTrans" cxnId="{FED262B7-FBBB-EA42-9BC6-B30FE90AAB1C}">
      <dgm:prSet/>
      <dgm:spPr/>
      <dgm:t>
        <a:bodyPr/>
        <a:lstStyle/>
        <a:p>
          <a:endParaRPr lang="en-US"/>
        </a:p>
      </dgm:t>
    </dgm:pt>
    <dgm:pt modelId="{F65EC722-B3CF-584C-A93E-9E3A00C211B3}" type="pres">
      <dgm:prSet presAssocID="{181C55F0-B61D-0D49-972E-CCD52DD1E264}" presName="Name0" presStyleCnt="0">
        <dgm:presLayoutVars>
          <dgm:dir/>
          <dgm:animLvl val="lvl"/>
          <dgm:resizeHandles val="exact"/>
        </dgm:presLayoutVars>
      </dgm:prSet>
      <dgm:spPr/>
    </dgm:pt>
    <dgm:pt modelId="{4689845D-C315-FB43-85F5-D172DAD5E38A}" type="pres">
      <dgm:prSet presAssocID="{63A47408-922A-F741-A348-87CA5186B5D0}" presName="Name8" presStyleCnt="0"/>
      <dgm:spPr/>
    </dgm:pt>
    <dgm:pt modelId="{D6CF4AF0-614B-6146-8FFC-18DF5AE6C9CA}" type="pres">
      <dgm:prSet presAssocID="{63A47408-922A-F741-A348-87CA5186B5D0}" presName="level" presStyleLbl="node1" presStyleIdx="0" presStyleCnt="4" custScaleX="99018">
        <dgm:presLayoutVars>
          <dgm:chMax val="1"/>
          <dgm:bulletEnabled val="1"/>
        </dgm:presLayoutVars>
      </dgm:prSet>
      <dgm:spPr/>
    </dgm:pt>
    <dgm:pt modelId="{AE99C0CF-4371-A044-93E5-9B0F4DAB2D45}" type="pres">
      <dgm:prSet presAssocID="{63A47408-922A-F741-A348-87CA5186B5D0}" presName="levelTx" presStyleLbl="revTx" presStyleIdx="0" presStyleCnt="0">
        <dgm:presLayoutVars>
          <dgm:chMax val="1"/>
          <dgm:bulletEnabled val="1"/>
        </dgm:presLayoutVars>
      </dgm:prSet>
      <dgm:spPr/>
    </dgm:pt>
    <dgm:pt modelId="{9C64EA73-AC82-104C-8D72-C2684F836A1C}" type="pres">
      <dgm:prSet presAssocID="{8E23A532-A3F1-8149-B8D1-B1D5B37C7E36}" presName="Name8" presStyleCnt="0"/>
      <dgm:spPr/>
    </dgm:pt>
    <dgm:pt modelId="{A6FDAE05-164D-7E4A-8A65-6BAAF06C144F}" type="pres">
      <dgm:prSet presAssocID="{8E23A532-A3F1-8149-B8D1-B1D5B37C7E36}" presName="level" presStyleLbl="node1" presStyleIdx="1" presStyleCnt="4" custScaleX="99169">
        <dgm:presLayoutVars>
          <dgm:chMax val="1"/>
          <dgm:bulletEnabled val="1"/>
        </dgm:presLayoutVars>
      </dgm:prSet>
      <dgm:spPr/>
    </dgm:pt>
    <dgm:pt modelId="{1ED7D21B-A1A6-D749-8907-0ECA5F928B18}" type="pres">
      <dgm:prSet presAssocID="{8E23A532-A3F1-8149-B8D1-B1D5B37C7E36}" presName="levelTx" presStyleLbl="revTx" presStyleIdx="0" presStyleCnt="0">
        <dgm:presLayoutVars>
          <dgm:chMax val="1"/>
          <dgm:bulletEnabled val="1"/>
        </dgm:presLayoutVars>
      </dgm:prSet>
      <dgm:spPr/>
    </dgm:pt>
    <dgm:pt modelId="{651D48CD-1596-DA4E-8992-5E43BD46C0F8}" type="pres">
      <dgm:prSet presAssocID="{CC1318B7-76DD-4549-87FE-035A7D472FDC}" presName="Name8" presStyleCnt="0"/>
      <dgm:spPr/>
    </dgm:pt>
    <dgm:pt modelId="{2D55EE1F-4C11-F346-8854-C6AD8B977FCA}" type="pres">
      <dgm:prSet presAssocID="{CC1318B7-76DD-4549-87FE-035A7D472FDC}" presName="level" presStyleLbl="node1" presStyleIdx="2" presStyleCnt="4" custScaleX="99791">
        <dgm:presLayoutVars>
          <dgm:chMax val="1"/>
          <dgm:bulletEnabled val="1"/>
        </dgm:presLayoutVars>
      </dgm:prSet>
      <dgm:spPr/>
    </dgm:pt>
    <dgm:pt modelId="{C45E0AE3-5FD9-F446-8BA6-98E8EE17C837}" type="pres">
      <dgm:prSet presAssocID="{CC1318B7-76DD-4549-87FE-035A7D472FDC}" presName="levelTx" presStyleLbl="revTx" presStyleIdx="0" presStyleCnt="0">
        <dgm:presLayoutVars>
          <dgm:chMax val="1"/>
          <dgm:bulletEnabled val="1"/>
        </dgm:presLayoutVars>
      </dgm:prSet>
      <dgm:spPr/>
    </dgm:pt>
    <dgm:pt modelId="{7FC2BCF9-248A-EA42-9262-CABA57FF695B}" type="pres">
      <dgm:prSet presAssocID="{66C082D0-D5B5-4545-8EFD-0BDDC3E617D7}" presName="Name8" presStyleCnt="0"/>
      <dgm:spPr/>
    </dgm:pt>
    <dgm:pt modelId="{D08FDFE2-8F9F-9A4B-AD05-3658316C12E2}" type="pres">
      <dgm:prSet presAssocID="{66C082D0-D5B5-4545-8EFD-0BDDC3E617D7}" presName="level" presStyleLbl="node1" presStyleIdx="3" presStyleCnt="4">
        <dgm:presLayoutVars>
          <dgm:chMax val="1"/>
          <dgm:bulletEnabled val="1"/>
        </dgm:presLayoutVars>
      </dgm:prSet>
      <dgm:spPr/>
    </dgm:pt>
    <dgm:pt modelId="{509D0B06-A239-0544-BEE8-A60645A17441}" type="pres">
      <dgm:prSet presAssocID="{66C082D0-D5B5-4545-8EFD-0BDDC3E617D7}" presName="levelTx" presStyleLbl="revTx" presStyleIdx="0" presStyleCnt="0">
        <dgm:presLayoutVars>
          <dgm:chMax val="1"/>
          <dgm:bulletEnabled val="1"/>
        </dgm:presLayoutVars>
      </dgm:prSet>
      <dgm:spPr/>
    </dgm:pt>
  </dgm:ptLst>
  <dgm:cxnLst>
    <dgm:cxn modelId="{083F3D21-7131-414D-AB26-B2724F43A9EB}" srcId="{181C55F0-B61D-0D49-972E-CCD52DD1E264}" destId="{CC1318B7-76DD-4549-87FE-035A7D472FDC}" srcOrd="2" destOrd="0" parTransId="{1B128E1E-9EAA-0C41-9BE2-4D0BB0598FFB}" sibTransId="{89402782-1FB6-EF49-A5BC-ED650E486CB2}"/>
    <dgm:cxn modelId="{4D4D6333-9E80-0A4F-AFF7-8680A2315805}" type="presOf" srcId="{63A47408-922A-F741-A348-87CA5186B5D0}" destId="{D6CF4AF0-614B-6146-8FFC-18DF5AE6C9CA}" srcOrd="0" destOrd="0" presId="urn:microsoft.com/office/officeart/2005/8/layout/pyramid1"/>
    <dgm:cxn modelId="{3B5E1738-3DAA-A94C-B256-25DAE509412E}" type="presOf" srcId="{CC1318B7-76DD-4549-87FE-035A7D472FDC}" destId="{C45E0AE3-5FD9-F446-8BA6-98E8EE17C837}" srcOrd="1" destOrd="0" presId="urn:microsoft.com/office/officeart/2005/8/layout/pyramid1"/>
    <dgm:cxn modelId="{42DAC942-3810-8745-B7BD-15E24F77329C}" type="presOf" srcId="{181C55F0-B61D-0D49-972E-CCD52DD1E264}" destId="{F65EC722-B3CF-584C-A93E-9E3A00C211B3}" srcOrd="0" destOrd="0" presId="urn:microsoft.com/office/officeart/2005/8/layout/pyramid1"/>
    <dgm:cxn modelId="{0EC9B65A-DD55-884A-BB7B-725C202285DC}" type="presOf" srcId="{8E23A532-A3F1-8149-B8D1-B1D5B37C7E36}" destId="{1ED7D21B-A1A6-D749-8907-0ECA5F928B18}" srcOrd="1" destOrd="0" presId="urn:microsoft.com/office/officeart/2005/8/layout/pyramid1"/>
    <dgm:cxn modelId="{D0157060-4D60-284C-8390-D708D80E593E}" srcId="{181C55F0-B61D-0D49-972E-CCD52DD1E264}" destId="{63A47408-922A-F741-A348-87CA5186B5D0}" srcOrd="0" destOrd="0" parTransId="{53533FE6-0F41-E146-B43D-6BAC2952ABDD}" sibTransId="{A3A01FAE-01AE-3946-8EDB-EBD0F160B040}"/>
    <dgm:cxn modelId="{01429B60-919B-4947-B116-9ED57C51F6A6}" srcId="{181C55F0-B61D-0D49-972E-CCD52DD1E264}" destId="{8E23A532-A3F1-8149-B8D1-B1D5B37C7E36}" srcOrd="1" destOrd="0" parTransId="{403A5052-8DC3-6847-BDBB-691E520B8FFD}" sibTransId="{AAB27565-BDAE-6B44-8700-027CBB1F6AF9}"/>
    <dgm:cxn modelId="{2894EFA7-DB83-3742-BB18-7E9DC3E70FD0}" type="presOf" srcId="{66C082D0-D5B5-4545-8EFD-0BDDC3E617D7}" destId="{D08FDFE2-8F9F-9A4B-AD05-3658316C12E2}" srcOrd="0" destOrd="0" presId="urn:microsoft.com/office/officeart/2005/8/layout/pyramid1"/>
    <dgm:cxn modelId="{EBB75EA9-F533-D843-9AD1-F2E7E6E865A7}" type="presOf" srcId="{63A47408-922A-F741-A348-87CA5186B5D0}" destId="{AE99C0CF-4371-A044-93E5-9B0F4DAB2D45}" srcOrd="1" destOrd="0" presId="urn:microsoft.com/office/officeart/2005/8/layout/pyramid1"/>
    <dgm:cxn modelId="{84AC4BB4-1ACE-3344-A576-147A7C596524}" type="presOf" srcId="{66C082D0-D5B5-4545-8EFD-0BDDC3E617D7}" destId="{509D0B06-A239-0544-BEE8-A60645A17441}" srcOrd="1" destOrd="0" presId="urn:microsoft.com/office/officeart/2005/8/layout/pyramid1"/>
    <dgm:cxn modelId="{FED262B7-FBBB-EA42-9BC6-B30FE90AAB1C}" srcId="{181C55F0-B61D-0D49-972E-CCD52DD1E264}" destId="{66C082D0-D5B5-4545-8EFD-0BDDC3E617D7}" srcOrd="3" destOrd="0" parTransId="{D3089B98-FCE4-5F42-AF57-24475E59F346}" sibTransId="{BDC8CC64-8007-AF40-AB93-E576A7E0500B}"/>
    <dgm:cxn modelId="{A4F739D5-3E56-874A-990F-42544A0578FA}" type="presOf" srcId="{CC1318B7-76DD-4549-87FE-035A7D472FDC}" destId="{2D55EE1F-4C11-F346-8854-C6AD8B977FCA}" srcOrd="0" destOrd="0" presId="urn:microsoft.com/office/officeart/2005/8/layout/pyramid1"/>
    <dgm:cxn modelId="{F870C0FE-1216-8648-A727-827C3C7D460E}" type="presOf" srcId="{8E23A532-A3F1-8149-B8D1-B1D5B37C7E36}" destId="{A6FDAE05-164D-7E4A-8A65-6BAAF06C144F}" srcOrd="0" destOrd="0" presId="urn:microsoft.com/office/officeart/2005/8/layout/pyramid1"/>
    <dgm:cxn modelId="{D0DBCC98-BBFB-734A-A176-64400A4EF4AD}" type="presParOf" srcId="{F65EC722-B3CF-584C-A93E-9E3A00C211B3}" destId="{4689845D-C315-FB43-85F5-D172DAD5E38A}" srcOrd="0" destOrd="0" presId="urn:microsoft.com/office/officeart/2005/8/layout/pyramid1"/>
    <dgm:cxn modelId="{751784C3-051D-B746-B97E-6257A8025E46}" type="presParOf" srcId="{4689845D-C315-FB43-85F5-D172DAD5E38A}" destId="{D6CF4AF0-614B-6146-8FFC-18DF5AE6C9CA}" srcOrd="0" destOrd="0" presId="urn:microsoft.com/office/officeart/2005/8/layout/pyramid1"/>
    <dgm:cxn modelId="{D68E2D14-5F71-5B4A-87FE-E1D59431CD7F}" type="presParOf" srcId="{4689845D-C315-FB43-85F5-D172DAD5E38A}" destId="{AE99C0CF-4371-A044-93E5-9B0F4DAB2D45}" srcOrd="1" destOrd="0" presId="urn:microsoft.com/office/officeart/2005/8/layout/pyramid1"/>
    <dgm:cxn modelId="{7F899101-A355-2545-A136-FD1C28589C26}" type="presParOf" srcId="{F65EC722-B3CF-584C-A93E-9E3A00C211B3}" destId="{9C64EA73-AC82-104C-8D72-C2684F836A1C}" srcOrd="1" destOrd="0" presId="urn:microsoft.com/office/officeart/2005/8/layout/pyramid1"/>
    <dgm:cxn modelId="{9DDC3923-1C16-414F-9EFE-3BDF07135C9D}" type="presParOf" srcId="{9C64EA73-AC82-104C-8D72-C2684F836A1C}" destId="{A6FDAE05-164D-7E4A-8A65-6BAAF06C144F}" srcOrd="0" destOrd="0" presId="urn:microsoft.com/office/officeart/2005/8/layout/pyramid1"/>
    <dgm:cxn modelId="{89E82E5B-EC5D-E240-908F-35214622A8DA}" type="presParOf" srcId="{9C64EA73-AC82-104C-8D72-C2684F836A1C}" destId="{1ED7D21B-A1A6-D749-8907-0ECA5F928B18}" srcOrd="1" destOrd="0" presId="urn:microsoft.com/office/officeart/2005/8/layout/pyramid1"/>
    <dgm:cxn modelId="{2D239D55-DCCB-A242-995D-36B9627A5B09}" type="presParOf" srcId="{F65EC722-B3CF-584C-A93E-9E3A00C211B3}" destId="{651D48CD-1596-DA4E-8992-5E43BD46C0F8}" srcOrd="2" destOrd="0" presId="urn:microsoft.com/office/officeart/2005/8/layout/pyramid1"/>
    <dgm:cxn modelId="{79CA4C43-AD4E-254E-A052-A70FDE068837}" type="presParOf" srcId="{651D48CD-1596-DA4E-8992-5E43BD46C0F8}" destId="{2D55EE1F-4C11-F346-8854-C6AD8B977FCA}" srcOrd="0" destOrd="0" presId="urn:microsoft.com/office/officeart/2005/8/layout/pyramid1"/>
    <dgm:cxn modelId="{A06841B5-E9DA-464C-BB00-F86D47FD5C94}" type="presParOf" srcId="{651D48CD-1596-DA4E-8992-5E43BD46C0F8}" destId="{C45E0AE3-5FD9-F446-8BA6-98E8EE17C837}" srcOrd="1" destOrd="0" presId="urn:microsoft.com/office/officeart/2005/8/layout/pyramid1"/>
    <dgm:cxn modelId="{E842F098-6673-D84D-B830-72074A108570}" type="presParOf" srcId="{F65EC722-B3CF-584C-A93E-9E3A00C211B3}" destId="{7FC2BCF9-248A-EA42-9262-CABA57FF695B}" srcOrd="3" destOrd="0" presId="urn:microsoft.com/office/officeart/2005/8/layout/pyramid1"/>
    <dgm:cxn modelId="{1DBD1718-C904-6B43-B996-26E060661A6E}" type="presParOf" srcId="{7FC2BCF9-248A-EA42-9262-CABA57FF695B}" destId="{D08FDFE2-8F9F-9A4B-AD05-3658316C12E2}" srcOrd="0" destOrd="0" presId="urn:microsoft.com/office/officeart/2005/8/layout/pyramid1"/>
    <dgm:cxn modelId="{DACFA607-5F67-394D-87F8-76C308DD5C0D}" type="presParOf" srcId="{7FC2BCF9-248A-EA42-9262-CABA57FF695B}" destId="{509D0B06-A239-0544-BEE8-A60645A17441}"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AA4D89-DE19-3F4F-BDC0-84DC80E61666}" type="doc">
      <dgm:prSet loTypeId="urn:microsoft.com/office/officeart/2005/8/layout/cycle7" loCatId="" qsTypeId="urn:microsoft.com/office/officeart/2005/8/quickstyle/simple1" qsCatId="simple" csTypeId="urn:microsoft.com/office/officeart/2005/8/colors/accent1_2" csCatId="accent1" phldr="1"/>
      <dgm:spPr/>
      <dgm:t>
        <a:bodyPr/>
        <a:lstStyle/>
        <a:p>
          <a:endParaRPr lang="en-US"/>
        </a:p>
      </dgm:t>
    </dgm:pt>
    <dgm:pt modelId="{445F2554-658C-0344-9359-E7634599C51D}">
      <dgm:prSet phldrT="[Text]" custT="1"/>
      <dgm:spPr/>
      <dgm:t>
        <a:bodyPr/>
        <a:lstStyle/>
        <a:p>
          <a:r>
            <a:rPr lang="en-US" sz="1200" dirty="0"/>
            <a:t>Preclinical Research</a:t>
          </a:r>
        </a:p>
      </dgm:t>
    </dgm:pt>
    <dgm:pt modelId="{F16BF207-32D4-C542-B108-F1868E431092}" type="parTrans" cxnId="{4A63A643-9197-474A-BC96-CC6E6A7668DB}">
      <dgm:prSet/>
      <dgm:spPr/>
      <dgm:t>
        <a:bodyPr/>
        <a:lstStyle/>
        <a:p>
          <a:endParaRPr lang="en-US"/>
        </a:p>
      </dgm:t>
    </dgm:pt>
    <dgm:pt modelId="{3F9252AA-7E92-E24B-99A8-A231A9D3D242}" type="sibTrans" cxnId="{4A63A643-9197-474A-BC96-CC6E6A7668DB}">
      <dgm:prSet/>
      <dgm:spPr/>
      <dgm:t>
        <a:bodyPr/>
        <a:lstStyle/>
        <a:p>
          <a:endParaRPr lang="en-US"/>
        </a:p>
      </dgm:t>
    </dgm:pt>
    <dgm:pt modelId="{9332254B-A3D4-A344-879D-A7A84ABB8B9A}">
      <dgm:prSet phldrT="[Text]" custT="1"/>
      <dgm:spPr/>
      <dgm:t>
        <a:bodyPr/>
        <a:lstStyle/>
        <a:p>
          <a:r>
            <a:rPr lang="en-US" sz="1000" dirty="0"/>
            <a:t>Environmental and Molecular Determinants</a:t>
          </a:r>
        </a:p>
      </dgm:t>
    </dgm:pt>
    <dgm:pt modelId="{4488B3A2-D212-3346-8145-269364CB7EBE}" type="parTrans" cxnId="{2849D76D-6091-C549-926F-ED3F07DABBE2}">
      <dgm:prSet/>
      <dgm:spPr/>
      <dgm:t>
        <a:bodyPr/>
        <a:lstStyle/>
        <a:p>
          <a:endParaRPr lang="en-US"/>
        </a:p>
      </dgm:t>
    </dgm:pt>
    <dgm:pt modelId="{BEF58F22-827C-0640-AA1B-48FAB635DEC8}" type="sibTrans" cxnId="{2849D76D-6091-C549-926F-ED3F07DABBE2}">
      <dgm:prSet/>
      <dgm:spPr/>
      <dgm:t>
        <a:bodyPr/>
        <a:lstStyle/>
        <a:p>
          <a:endParaRPr lang="en-US"/>
        </a:p>
      </dgm:t>
    </dgm:pt>
    <dgm:pt modelId="{662B5367-40B0-4849-9873-B1BE2528596F}">
      <dgm:prSet phldrT="[Text]" custT="1"/>
      <dgm:spPr/>
      <dgm:t>
        <a:bodyPr/>
        <a:lstStyle/>
        <a:p>
          <a:r>
            <a:rPr lang="en-US" sz="1100" dirty="0"/>
            <a:t>Drug Development</a:t>
          </a:r>
        </a:p>
        <a:p>
          <a:r>
            <a:rPr lang="en-US" sz="1100" dirty="0"/>
            <a:t>Drug Delivery</a:t>
          </a:r>
        </a:p>
      </dgm:t>
    </dgm:pt>
    <dgm:pt modelId="{F5B09F28-2610-2945-8B7A-AE28C337053D}" type="parTrans" cxnId="{97BE23DB-8936-C74C-BAF9-D6FD3ED418CF}">
      <dgm:prSet/>
      <dgm:spPr/>
      <dgm:t>
        <a:bodyPr/>
        <a:lstStyle/>
        <a:p>
          <a:endParaRPr lang="en-US"/>
        </a:p>
      </dgm:t>
    </dgm:pt>
    <dgm:pt modelId="{1E1B913A-8EC0-F947-A339-9ADB07E1E2F4}" type="sibTrans" cxnId="{97BE23DB-8936-C74C-BAF9-D6FD3ED418CF}">
      <dgm:prSet/>
      <dgm:spPr/>
      <dgm:t>
        <a:bodyPr/>
        <a:lstStyle/>
        <a:p>
          <a:endParaRPr lang="en-US"/>
        </a:p>
      </dgm:t>
    </dgm:pt>
    <dgm:pt modelId="{FFF1A74A-225B-3447-962E-09AE94F8A20F}">
      <dgm:prSet/>
      <dgm:spPr/>
      <dgm:t>
        <a:bodyPr/>
        <a:lstStyle/>
        <a:p>
          <a:r>
            <a:rPr lang="en-US" dirty="0"/>
            <a:t>Bioinformatics</a:t>
          </a:r>
        </a:p>
      </dgm:t>
    </dgm:pt>
    <dgm:pt modelId="{E5C7FD6E-BF9D-2144-B4C4-AA99E5D01F1E}" type="parTrans" cxnId="{6B9FAEE8-4707-7047-B174-3D719C481E43}">
      <dgm:prSet/>
      <dgm:spPr/>
      <dgm:t>
        <a:bodyPr/>
        <a:lstStyle/>
        <a:p>
          <a:endParaRPr lang="en-US"/>
        </a:p>
      </dgm:t>
    </dgm:pt>
    <dgm:pt modelId="{45241B7F-CBFC-DD4C-BEE7-480EA4CC4A87}" type="sibTrans" cxnId="{6B9FAEE8-4707-7047-B174-3D719C481E43}">
      <dgm:prSet/>
      <dgm:spPr/>
      <dgm:t>
        <a:bodyPr/>
        <a:lstStyle/>
        <a:p>
          <a:endParaRPr lang="en-US"/>
        </a:p>
      </dgm:t>
    </dgm:pt>
    <dgm:pt modelId="{EF1C866F-BBCE-CF4C-A78B-E71A19D6A09B}" type="pres">
      <dgm:prSet presAssocID="{83AA4D89-DE19-3F4F-BDC0-84DC80E61666}" presName="Name0" presStyleCnt="0">
        <dgm:presLayoutVars>
          <dgm:dir/>
          <dgm:resizeHandles val="exact"/>
        </dgm:presLayoutVars>
      </dgm:prSet>
      <dgm:spPr/>
    </dgm:pt>
    <dgm:pt modelId="{8B818EF2-69B4-B54E-8A9F-C4C9D827FA4A}" type="pres">
      <dgm:prSet presAssocID="{445F2554-658C-0344-9359-E7634599C51D}" presName="node" presStyleLbl="node1" presStyleIdx="0" presStyleCnt="4">
        <dgm:presLayoutVars>
          <dgm:bulletEnabled val="1"/>
        </dgm:presLayoutVars>
      </dgm:prSet>
      <dgm:spPr/>
    </dgm:pt>
    <dgm:pt modelId="{08F787B8-69F6-3F46-854C-0EBDE4797F0B}" type="pres">
      <dgm:prSet presAssocID="{3F9252AA-7E92-E24B-99A8-A231A9D3D242}" presName="sibTrans" presStyleLbl="sibTrans2D1" presStyleIdx="0" presStyleCnt="4"/>
      <dgm:spPr/>
    </dgm:pt>
    <dgm:pt modelId="{8089111B-04B4-2849-9D3A-C41BCA6752B7}" type="pres">
      <dgm:prSet presAssocID="{3F9252AA-7E92-E24B-99A8-A231A9D3D242}" presName="connectorText" presStyleLbl="sibTrans2D1" presStyleIdx="0" presStyleCnt="4"/>
      <dgm:spPr/>
    </dgm:pt>
    <dgm:pt modelId="{235C8551-4245-604C-873C-BC4E45183E66}" type="pres">
      <dgm:prSet presAssocID="{FFF1A74A-225B-3447-962E-09AE94F8A20F}" presName="node" presStyleLbl="node1" presStyleIdx="1" presStyleCnt="4">
        <dgm:presLayoutVars>
          <dgm:bulletEnabled val="1"/>
        </dgm:presLayoutVars>
      </dgm:prSet>
      <dgm:spPr/>
    </dgm:pt>
    <dgm:pt modelId="{C30A461A-2123-2D44-A9C2-1FA659FD6B2C}" type="pres">
      <dgm:prSet presAssocID="{45241B7F-CBFC-DD4C-BEE7-480EA4CC4A87}" presName="sibTrans" presStyleLbl="sibTrans2D1" presStyleIdx="1" presStyleCnt="4"/>
      <dgm:spPr/>
    </dgm:pt>
    <dgm:pt modelId="{DE676EB2-FD0F-6445-9E27-0E65FE40C1E8}" type="pres">
      <dgm:prSet presAssocID="{45241B7F-CBFC-DD4C-BEE7-480EA4CC4A87}" presName="connectorText" presStyleLbl="sibTrans2D1" presStyleIdx="1" presStyleCnt="4"/>
      <dgm:spPr/>
    </dgm:pt>
    <dgm:pt modelId="{85E0FA19-818C-294B-A9AF-7F218180FE1C}" type="pres">
      <dgm:prSet presAssocID="{9332254B-A3D4-A344-879D-A7A84ABB8B9A}" presName="node" presStyleLbl="node1" presStyleIdx="2" presStyleCnt="4">
        <dgm:presLayoutVars>
          <dgm:bulletEnabled val="1"/>
        </dgm:presLayoutVars>
      </dgm:prSet>
      <dgm:spPr/>
    </dgm:pt>
    <dgm:pt modelId="{ACD4B101-17C7-E247-992E-0CECCBB9801A}" type="pres">
      <dgm:prSet presAssocID="{BEF58F22-827C-0640-AA1B-48FAB635DEC8}" presName="sibTrans" presStyleLbl="sibTrans2D1" presStyleIdx="2" presStyleCnt="4"/>
      <dgm:spPr/>
    </dgm:pt>
    <dgm:pt modelId="{1BE748C6-25C3-3842-9474-7F916C7C9D00}" type="pres">
      <dgm:prSet presAssocID="{BEF58F22-827C-0640-AA1B-48FAB635DEC8}" presName="connectorText" presStyleLbl="sibTrans2D1" presStyleIdx="2" presStyleCnt="4"/>
      <dgm:spPr/>
    </dgm:pt>
    <dgm:pt modelId="{8D36C974-BBB1-1B4E-A237-B18F33E9834E}" type="pres">
      <dgm:prSet presAssocID="{662B5367-40B0-4849-9873-B1BE2528596F}" presName="node" presStyleLbl="node1" presStyleIdx="3" presStyleCnt="4" custScaleX="132667">
        <dgm:presLayoutVars>
          <dgm:bulletEnabled val="1"/>
        </dgm:presLayoutVars>
      </dgm:prSet>
      <dgm:spPr/>
    </dgm:pt>
    <dgm:pt modelId="{4DC41FCA-0E48-884D-B702-A12AA22C1CE5}" type="pres">
      <dgm:prSet presAssocID="{1E1B913A-8EC0-F947-A339-9ADB07E1E2F4}" presName="sibTrans" presStyleLbl="sibTrans2D1" presStyleIdx="3" presStyleCnt="4"/>
      <dgm:spPr/>
    </dgm:pt>
    <dgm:pt modelId="{02D1FB9C-32BD-3346-8E8B-9FAC3D4472F3}" type="pres">
      <dgm:prSet presAssocID="{1E1B913A-8EC0-F947-A339-9ADB07E1E2F4}" presName="connectorText" presStyleLbl="sibTrans2D1" presStyleIdx="3" presStyleCnt="4"/>
      <dgm:spPr/>
    </dgm:pt>
  </dgm:ptLst>
  <dgm:cxnLst>
    <dgm:cxn modelId="{69D4760D-8AE1-7F44-A280-C0DC8CEE3CC0}" type="presOf" srcId="{BEF58F22-827C-0640-AA1B-48FAB635DEC8}" destId="{1BE748C6-25C3-3842-9474-7F916C7C9D00}" srcOrd="1" destOrd="0" presId="urn:microsoft.com/office/officeart/2005/8/layout/cycle7"/>
    <dgm:cxn modelId="{8549DA21-5DB3-C948-A9AC-DFC50519E08C}" type="presOf" srcId="{1E1B913A-8EC0-F947-A339-9ADB07E1E2F4}" destId="{02D1FB9C-32BD-3346-8E8B-9FAC3D4472F3}" srcOrd="1" destOrd="0" presId="urn:microsoft.com/office/officeart/2005/8/layout/cycle7"/>
    <dgm:cxn modelId="{6C45FF2B-4B0B-D94B-AD15-CCEAAEC38511}" type="presOf" srcId="{662B5367-40B0-4849-9873-B1BE2528596F}" destId="{8D36C974-BBB1-1B4E-A237-B18F33E9834E}" srcOrd="0" destOrd="0" presId="urn:microsoft.com/office/officeart/2005/8/layout/cycle7"/>
    <dgm:cxn modelId="{F6AA7B2E-7344-4041-A21E-C4E91BF19BC3}" type="presOf" srcId="{83AA4D89-DE19-3F4F-BDC0-84DC80E61666}" destId="{EF1C866F-BBCE-CF4C-A78B-E71A19D6A09B}" srcOrd="0" destOrd="0" presId="urn:microsoft.com/office/officeart/2005/8/layout/cycle7"/>
    <dgm:cxn modelId="{4A63A643-9197-474A-BC96-CC6E6A7668DB}" srcId="{83AA4D89-DE19-3F4F-BDC0-84DC80E61666}" destId="{445F2554-658C-0344-9359-E7634599C51D}" srcOrd="0" destOrd="0" parTransId="{F16BF207-32D4-C542-B108-F1868E431092}" sibTransId="{3F9252AA-7E92-E24B-99A8-A231A9D3D242}"/>
    <dgm:cxn modelId="{4031394A-507C-DC41-832D-5F58B80F8E33}" type="presOf" srcId="{3F9252AA-7E92-E24B-99A8-A231A9D3D242}" destId="{08F787B8-69F6-3F46-854C-0EBDE4797F0B}" srcOrd="0" destOrd="0" presId="urn:microsoft.com/office/officeart/2005/8/layout/cycle7"/>
    <dgm:cxn modelId="{16B95153-6B1F-4A40-AE3A-75B94E2F68E7}" type="presOf" srcId="{45241B7F-CBFC-DD4C-BEE7-480EA4CC4A87}" destId="{DE676EB2-FD0F-6445-9E27-0E65FE40C1E8}" srcOrd="1" destOrd="0" presId="urn:microsoft.com/office/officeart/2005/8/layout/cycle7"/>
    <dgm:cxn modelId="{0533555B-15D2-EF45-8AA2-D99E2601FFF8}" type="presOf" srcId="{BEF58F22-827C-0640-AA1B-48FAB635DEC8}" destId="{ACD4B101-17C7-E247-992E-0CECCBB9801A}" srcOrd="0" destOrd="0" presId="urn:microsoft.com/office/officeart/2005/8/layout/cycle7"/>
    <dgm:cxn modelId="{00C3DB60-B623-6549-B867-4D94210BC06F}" type="presOf" srcId="{FFF1A74A-225B-3447-962E-09AE94F8A20F}" destId="{235C8551-4245-604C-873C-BC4E45183E66}" srcOrd="0" destOrd="0" presId="urn:microsoft.com/office/officeart/2005/8/layout/cycle7"/>
    <dgm:cxn modelId="{2849D76D-6091-C549-926F-ED3F07DABBE2}" srcId="{83AA4D89-DE19-3F4F-BDC0-84DC80E61666}" destId="{9332254B-A3D4-A344-879D-A7A84ABB8B9A}" srcOrd="2" destOrd="0" parTransId="{4488B3A2-D212-3346-8145-269364CB7EBE}" sibTransId="{BEF58F22-827C-0640-AA1B-48FAB635DEC8}"/>
    <dgm:cxn modelId="{B5C9D480-A683-0742-91DE-F530156B6C99}" type="presOf" srcId="{9332254B-A3D4-A344-879D-A7A84ABB8B9A}" destId="{85E0FA19-818C-294B-A9AF-7F218180FE1C}" srcOrd="0" destOrd="0" presId="urn:microsoft.com/office/officeart/2005/8/layout/cycle7"/>
    <dgm:cxn modelId="{16914895-5385-4346-AB3E-00D6CF157C78}" type="presOf" srcId="{3F9252AA-7E92-E24B-99A8-A231A9D3D242}" destId="{8089111B-04B4-2849-9D3A-C41BCA6752B7}" srcOrd="1" destOrd="0" presId="urn:microsoft.com/office/officeart/2005/8/layout/cycle7"/>
    <dgm:cxn modelId="{96E9089F-6C82-5949-96A3-AAD7DE35B316}" type="presOf" srcId="{445F2554-658C-0344-9359-E7634599C51D}" destId="{8B818EF2-69B4-B54E-8A9F-C4C9D827FA4A}" srcOrd="0" destOrd="0" presId="urn:microsoft.com/office/officeart/2005/8/layout/cycle7"/>
    <dgm:cxn modelId="{D0F4E0B5-37C7-0240-A0F0-24C1BA82228C}" type="presOf" srcId="{45241B7F-CBFC-DD4C-BEE7-480EA4CC4A87}" destId="{C30A461A-2123-2D44-A9C2-1FA659FD6B2C}" srcOrd="0" destOrd="0" presId="urn:microsoft.com/office/officeart/2005/8/layout/cycle7"/>
    <dgm:cxn modelId="{06690DBB-C059-E543-96BE-188B0FDB15C5}" type="presOf" srcId="{1E1B913A-8EC0-F947-A339-9ADB07E1E2F4}" destId="{4DC41FCA-0E48-884D-B702-A12AA22C1CE5}" srcOrd="0" destOrd="0" presId="urn:microsoft.com/office/officeart/2005/8/layout/cycle7"/>
    <dgm:cxn modelId="{97BE23DB-8936-C74C-BAF9-D6FD3ED418CF}" srcId="{83AA4D89-DE19-3F4F-BDC0-84DC80E61666}" destId="{662B5367-40B0-4849-9873-B1BE2528596F}" srcOrd="3" destOrd="0" parTransId="{F5B09F28-2610-2945-8B7A-AE28C337053D}" sibTransId="{1E1B913A-8EC0-F947-A339-9ADB07E1E2F4}"/>
    <dgm:cxn modelId="{6B9FAEE8-4707-7047-B174-3D719C481E43}" srcId="{83AA4D89-DE19-3F4F-BDC0-84DC80E61666}" destId="{FFF1A74A-225B-3447-962E-09AE94F8A20F}" srcOrd="1" destOrd="0" parTransId="{E5C7FD6E-BF9D-2144-B4C4-AA99E5D01F1E}" sibTransId="{45241B7F-CBFC-DD4C-BEE7-480EA4CC4A87}"/>
    <dgm:cxn modelId="{9E22FA07-4C26-9741-BADB-C06C8CD15C9B}" type="presParOf" srcId="{EF1C866F-BBCE-CF4C-A78B-E71A19D6A09B}" destId="{8B818EF2-69B4-B54E-8A9F-C4C9D827FA4A}" srcOrd="0" destOrd="0" presId="urn:microsoft.com/office/officeart/2005/8/layout/cycle7"/>
    <dgm:cxn modelId="{AD13D010-BEA4-A149-9C6E-D23AC71510CD}" type="presParOf" srcId="{EF1C866F-BBCE-CF4C-A78B-E71A19D6A09B}" destId="{08F787B8-69F6-3F46-854C-0EBDE4797F0B}" srcOrd="1" destOrd="0" presId="urn:microsoft.com/office/officeart/2005/8/layout/cycle7"/>
    <dgm:cxn modelId="{35D0C907-39C9-7C4D-A951-931B3BB49554}" type="presParOf" srcId="{08F787B8-69F6-3F46-854C-0EBDE4797F0B}" destId="{8089111B-04B4-2849-9D3A-C41BCA6752B7}" srcOrd="0" destOrd="0" presId="urn:microsoft.com/office/officeart/2005/8/layout/cycle7"/>
    <dgm:cxn modelId="{A2CB9874-D205-4C40-913C-2CC741F0B03B}" type="presParOf" srcId="{EF1C866F-BBCE-CF4C-A78B-E71A19D6A09B}" destId="{235C8551-4245-604C-873C-BC4E45183E66}" srcOrd="2" destOrd="0" presId="urn:microsoft.com/office/officeart/2005/8/layout/cycle7"/>
    <dgm:cxn modelId="{D0EFA25F-2C2F-7944-9343-8EA4B48A9DFE}" type="presParOf" srcId="{EF1C866F-BBCE-CF4C-A78B-E71A19D6A09B}" destId="{C30A461A-2123-2D44-A9C2-1FA659FD6B2C}" srcOrd="3" destOrd="0" presId="urn:microsoft.com/office/officeart/2005/8/layout/cycle7"/>
    <dgm:cxn modelId="{9C3A246A-FC52-114B-AD32-56AB8EBACD1B}" type="presParOf" srcId="{C30A461A-2123-2D44-A9C2-1FA659FD6B2C}" destId="{DE676EB2-FD0F-6445-9E27-0E65FE40C1E8}" srcOrd="0" destOrd="0" presId="urn:microsoft.com/office/officeart/2005/8/layout/cycle7"/>
    <dgm:cxn modelId="{B6F2FC4C-BF5E-CA41-AE06-0553743590F6}" type="presParOf" srcId="{EF1C866F-BBCE-CF4C-A78B-E71A19D6A09B}" destId="{85E0FA19-818C-294B-A9AF-7F218180FE1C}" srcOrd="4" destOrd="0" presId="urn:microsoft.com/office/officeart/2005/8/layout/cycle7"/>
    <dgm:cxn modelId="{7CA24848-D1B3-9C4D-9365-D534A0F3FF8A}" type="presParOf" srcId="{EF1C866F-BBCE-CF4C-A78B-E71A19D6A09B}" destId="{ACD4B101-17C7-E247-992E-0CECCBB9801A}" srcOrd="5" destOrd="0" presId="urn:microsoft.com/office/officeart/2005/8/layout/cycle7"/>
    <dgm:cxn modelId="{81DF8C75-0772-7C42-98E5-1A4612289E63}" type="presParOf" srcId="{ACD4B101-17C7-E247-992E-0CECCBB9801A}" destId="{1BE748C6-25C3-3842-9474-7F916C7C9D00}" srcOrd="0" destOrd="0" presId="urn:microsoft.com/office/officeart/2005/8/layout/cycle7"/>
    <dgm:cxn modelId="{7D39D844-8A5F-344B-8E83-E9FF482FD1A0}" type="presParOf" srcId="{EF1C866F-BBCE-CF4C-A78B-E71A19D6A09B}" destId="{8D36C974-BBB1-1B4E-A237-B18F33E9834E}" srcOrd="6" destOrd="0" presId="urn:microsoft.com/office/officeart/2005/8/layout/cycle7"/>
    <dgm:cxn modelId="{561FDAAA-3D5E-8547-939E-659E8E1506F5}" type="presParOf" srcId="{EF1C866F-BBCE-CF4C-A78B-E71A19D6A09B}" destId="{4DC41FCA-0E48-884D-B702-A12AA22C1CE5}" srcOrd="7" destOrd="0" presId="urn:microsoft.com/office/officeart/2005/8/layout/cycle7"/>
    <dgm:cxn modelId="{528915AB-7F23-BE4A-A550-1D7C129A7A7C}" type="presParOf" srcId="{4DC41FCA-0E48-884D-B702-A12AA22C1CE5}" destId="{02D1FB9C-32BD-3346-8E8B-9FAC3D4472F3}"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424C07-59EE-5E46-B991-59E201C66B81}" type="doc">
      <dgm:prSet loTypeId="urn:microsoft.com/office/officeart/2005/8/layout/hChevron3" loCatId="" qsTypeId="urn:microsoft.com/office/officeart/2005/8/quickstyle/simple1" qsCatId="simple" csTypeId="urn:microsoft.com/office/officeart/2005/8/colors/accent1_2" csCatId="accent1" phldr="1"/>
      <dgm:spPr/>
    </dgm:pt>
    <dgm:pt modelId="{3B944DD1-FC30-424B-800F-33267CFE8186}">
      <dgm:prSet phldrT="[Text]"/>
      <dgm:spPr>
        <a:solidFill>
          <a:srgbClr val="00B050"/>
        </a:solidFill>
      </dgm:spPr>
      <dgm:t>
        <a:bodyPr/>
        <a:lstStyle/>
        <a:p>
          <a:r>
            <a:rPr lang="en-US" dirty="0"/>
            <a:t>Patient Population Selection </a:t>
          </a:r>
        </a:p>
      </dgm:t>
    </dgm:pt>
    <dgm:pt modelId="{953B5D1A-63C9-E344-A61B-D27FD540D5C0}" type="parTrans" cxnId="{87B3959C-F3C8-934C-88CB-C098179561CA}">
      <dgm:prSet/>
      <dgm:spPr/>
      <dgm:t>
        <a:bodyPr/>
        <a:lstStyle/>
        <a:p>
          <a:endParaRPr lang="en-US"/>
        </a:p>
      </dgm:t>
    </dgm:pt>
    <dgm:pt modelId="{E0ED5147-9B7C-964F-8C9B-59A37E6F38B7}" type="sibTrans" cxnId="{87B3959C-F3C8-934C-88CB-C098179561CA}">
      <dgm:prSet/>
      <dgm:spPr/>
      <dgm:t>
        <a:bodyPr/>
        <a:lstStyle/>
        <a:p>
          <a:endParaRPr lang="en-US"/>
        </a:p>
      </dgm:t>
    </dgm:pt>
    <dgm:pt modelId="{117FA36B-401E-E34C-A027-9560608A9589}">
      <dgm:prSet phldrT="[Text]"/>
      <dgm:spPr>
        <a:solidFill>
          <a:srgbClr val="0070C0"/>
        </a:solidFill>
      </dgm:spPr>
      <dgm:t>
        <a:bodyPr/>
        <a:lstStyle/>
        <a:p>
          <a:r>
            <a:rPr lang="en-US" dirty="0"/>
            <a:t>Identifying Therapeutic Disease  Indications </a:t>
          </a:r>
        </a:p>
      </dgm:t>
    </dgm:pt>
    <dgm:pt modelId="{F434D9B7-034C-654E-8F01-DB9BF83D56D2}" type="parTrans" cxnId="{9000383C-DB97-094F-8218-ADEC95612C41}">
      <dgm:prSet/>
      <dgm:spPr/>
      <dgm:t>
        <a:bodyPr/>
        <a:lstStyle/>
        <a:p>
          <a:endParaRPr lang="en-US"/>
        </a:p>
      </dgm:t>
    </dgm:pt>
    <dgm:pt modelId="{A96C6436-7AA5-AD42-ABE5-009282DEF142}" type="sibTrans" cxnId="{9000383C-DB97-094F-8218-ADEC95612C41}">
      <dgm:prSet/>
      <dgm:spPr/>
      <dgm:t>
        <a:bodyPr/>
        <a:lstStyle/>
        <a:p>
          <a:endParaRPr lang="en-US"/>
        </a:p>
      </dgm:t>
    </dgm:pt>
    <dgm:pt modelId="{7C2C76A2-A06B-F144-9978-B3A4891F35D0}">
      <dgm:prSet phldrT="[Text]"/>
      <dgm:spPr/>
      <dgm:t>
        <a:bodyPr/>
        <a:lstStyle/>
        <a:p>
          <a:r>
            <a:rPr lang="en-US" dirty="0"/>
            <a:t>Regulatory and Clinical Operations </a:t>
          </a:r>
        </a:p>
      </dgm:t>
    </dgm:pt>
    <dgm:pt modelId="{8A9B9BA2-52C8-8940-A64A-6773879A9B4F}" type="parTrans" cxnId="{08A7044F-63E8-4446-A87F-D08F2267D12C}">
      <dgm:prSet/>
      <dgm:spPr/>
      <dgm:t>
        <a:bodyPr/>
        <a:lstStyle/>
        <a:p>
          <a:endParaRPr lang="en-US"/>
        </a:p>
      </dgm:t>
    </dgm:pt>
    <dgm:pt modelId="{D53FD78A-C575-C740-9C7E-230E56A5D6D0}" type="sibTrans" cxnId="{08A7044F-63E8-4446-A87F-D08F2267D12C}">
      <dgm:prSet/>
      <dgm:spPr/>
      <dgm:t>
        <a:bodyPr/>
        <a:lstStyle/>
        <a:p>
          <a:endParaRPr lang="en-US"/>
        </a:p>
      </dgm:t>
    </dgm:pt>
    <dgm:pt modelId="{9D5733C7-A591-B140-9E53-66ABA8C4D045}" type="pres">
      <dgm:prSet presAssocID="{46424C07-59EE-5E46-B991-59E201C66B81}" presName="Name0" presStyleCnt="0">
        <dgm:presLayoutVars>
          <dgm:dir/>
          <dgm:resizeHandles val="exact"/>
        </dgm:presLayoutVars>
      </dgm:prSet>
      <dgm:spPr/>
    </dgm:pt>
    <dgm:pt modelId="{EDF4C176-29FA-C346-8AC5-76666D79C5C3}" type="pres">
      <dgm:prSet presAssocID="{3B944DD1-FC30-424B-800F-33267CFE8186}" presName="parTxOnly" presStyleLbl="node1" presStyleIdx="0" presStyleCnt="3">
        <dgm:presLayoutVars>
          <dgm:bulletEnabled val="1"/>
        </dgm:presLayoutVars>
      </dgm:prSet>
      <dgm:spPr/>
    </dgm:pt>
    <dgm:pt modelId="{3220F407-94A1-4746-9418-A05D99A77625}" type="pres">
      <dgm:prSet presAssocID="{E0ED5147-9B7C-964F-8C9B-59A37E6F38B7}" presName="parSpace" presStyleCnt="0"/>
      <dgm:spPr/>
    </dgm:pt>
    <dgm:pt modelId="{8341D2E5-3A53-2A4F-918C-4A75F445DE56}" type="pres">
      <dgm:prSet presAssocID="{117FA36B-401E-E34C-A027-9560608A9589}" presName="parTxOnly" presStyleLbl="node1" presStyleIdx="1" presStyleCnt="3" custLinFactNeighborX="0">
        <dgm:presLayoutVars>
          <dgm:bulletEnabled val="1"/>
        </dgm:presLayoutVars>
      </dgm:prSet>
      <dgm:spPr/>
    </dgm:pt>
    <dgm:pt modelId="{74EF3388-6B47-2441-B585-94FA4C21E02D}" type="pres">
      <dgm:prSet presAssocID="{A96C6436-7AA5-AD42-ABE5-009282DEF142}" presName="parSpace" presStyleCnt="0"/>
      <dgm:spPr/>
    </dgm:pt>
    <dgm:pt modelId="{8CFA2AC1-7171-1B49-8230-D7450B849F9C}" type="pres">
      <dgm:prSet presAssocID="{7C2C76A2-A06B-F144-9978-B3A4891F35D0}" presName="parTxOnly" presStyleLbl="node1" presStyleIdx="2" presStyleCnt="3" custLinFactNeighborY="0">
        <dgm:presLayoutVars>
          <dgm:bulletEnabled val="1"/>
        </dgm:presLayoutVars>
      </dgm:prSet>
      <dgm:spPr/>
    </dgm:pt>
  </dgm:ptLst>
  <dgm:cxnLst>
    <dgm:cxn modelId="{FA5E6920-7C1F-6B41-B81D-63C6E18B5290}" type="presOf" srcId="{46424C07-59EE-5E46-B991-59E201C66B81}" destId="{9D5733C7-A591-B140-9E53-66ABA8C4D045}" srcOrd="0" destOrd="0" presId="urn:microsoft.com/office/officeart/2005/8/layout/hChevron3"/>
    <dgm:cxn modelId="{9000383C-DB97-094F-8218-ADEC95612C41}" srcId="{46424C07-59EE-5E46-B991-59E201C66B81}" destId="{117FA36B-401E-E34C-A027-9560608A9589}" srcOrd="1" destOrd="0" parTransId="{F434D9B7-034C-654E-8F01-DB9BF83D56D2}" sibTransId="{A96C6436-7AA5-AD42-ABE5-009282DEF142}"/>
    <dgm:cxn modelId="{08A7044F-63E8-4446-A87F-D08F2267D12C}" srcId="{46424C07-59EE-5E46-B991-59E201C66B81}" destId="{7C2C76A2-A06B-F144-9978-B3A4891F35D0}" srcOrd="2" destOrd="0" parTransId="{8A9B9BA2-52C8-8940-A64A-6773879A9B4F}" sibTransId="{D53FD78A-C575-C740-9C7E-230E56A5D6D0}"/>
    <dgm:cxn modelId="{87B3959C-F3C8-934C-88CB-C098179561CA}" srcId="{46424C07-59EE-5E46-B991-59E201C66B81}" destId="{3B944DD1-FC30-424B-800F-33267CFE8186}" srcOrd="0" destOrd="0" parTransId="{953B5D1A-63C9-E344-A61B-D27FD540D5C0}" sibTransId="{E0ED5147-9B7C-964F-8C9B-59A37E6F38B7}"/>
    <dgm:cxn modelId="{C438F6A6-0298-A14B-9930-063EC7AA20EB}" type="presOf" srcId="{117FA36B-401E-E34C-A027-9560608A9589}" destId="{8341D2E5-3A53-2A4F-918C-4A75F445DE56}" srcOrd="0" destOrd="0" presId="urn:microsoft.com/office/officeart/2005/8/layout/hChevron3"/>
    <dgm:cxn modelId="{9246D5D8-D456-214A-96F3-AB85D344ADD0}" type="presOf" srcId="{7C2C76A2-A06B-F144-9978-B3A4891F35D0}" destId="{8CFA2AC1-7171-1B49-8230-D7450B849F9C}" srcOrd="0" destOrd="0" presId="urn:microsoft.com/office/officeart/2005/8/layout/hChevron3"/>
    <dgm:cxn modelId="{D2D758F8-638F-0E4E-B28F-4F414FBE3434}" type="presOf" srcId="{3B944DD1-FC30-424B-800F-33267CFE8186}" destId="{EDF4C176-29FA-C346-8AC5-76666D79C5C3}" srcOrd="0" destOrd="0" presId="urn:microsoft.com/office/officeart/2005/8/layout/hChevron3"/>
    <dgm:cxn modelId="{73C442FE-AF22-3447-B0BC-6C776B90155D}" type="presParOf" srcId="{9D5733C7-A591-B140-9E53-66ABA8C4D045}" destId="{EDF4C176-29FA-C346-8AC5-76666D79C5C3}" srcOrd="0" destOrd="0" presId="urn:microsoft.com/office/officeart/2005/8/layout/hChevron3"/>
    <dgm:cxn modelId="{9C962694-C60A-184F-866E-B4CD446C9CEF}" type="presParOf" srcId="{9D5733C7-A591-B140-9E53-66ABA8C4D045}" destId="{3220F407-94A1-4746-9418-A05D99A77625}" srcOrd="1" destOrd="0" presId="urn:microsoft.com/office/officeart/2005/8/layout/hChevron3"/>
    <dgm:cxn modelId="{1AC0DFFB-85C2-4A4B-AB4E-4190952DC6D5}" type="presParOf" srcId="{9D5733C7-A591-B140-9E53-66ABA8C4D045}" destId="{8341D2E5-3A53-2A4F-918C-4A75F445DE56}" srcOrd="2" destOrd="0" presId="urn:microsoft.com/office/officeart/2005/8/layout/hChevron3"/>
    <dgm:cxn modelId="{2BA0BD3B-F900-9E4D-8E69-C9D7E769AF9B}" type="presParOf" srcId="{9D5733C7-A591-B140-9E53-66ABA8C4D045}" destId="{74EF3388-6B47-2441-B585-94FA4C21E02D}" srcOrd="3" destOrd="0" presId="urn:microsoft.com/office/officeart/2005/8/layout/hChevron3"/>
    <dgm:cxn modelId="{F7BB59C6-E932-554B-A679-4F9CA72B1489}" type="presParOf" srcId="{9D5733C7-A591-B140-9E53-66ABA8C4D045}" destId="{8CFA2AC1-7171-1B49-8230-D7450B849F9C}"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F4AF0-614B-6146-8FFC-18DF5AE6C9CA}">
      <dsp:nvSpPr>
        <dsp:cNvPr id="0" name=""/>
        <dsp:cNvSpPr/>
      </dsp:nvSpPr>
      <dsp:spPr>
        <a:xfrm>
          <a:off x="3076831" y="0"/>
          <a:ext cx="2024451" cy="887183"/>
        </a:xfrm>
        <a:prstGeom prst="trapezoid">
          <a:avLst>
            <a:gd name="adj" fmla="val 115226"/>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solidFill>
              <a:schemeClr val="bg1"/>
            </a:solidFill>
          </a:endParaRPr>
        </a:p>
        <a:p>
          <a:pPr marL="0" lvl="0" indent="0" algn="ctr" defTabSz="533400">
            <a:lnSpc>
              <a:spcPct val="90000"/>
            </a:lnSpc>
            <a:spcBef>
              <a:spcPct val="0"/>
            </a:spcBef>
            <a:spcAft>
              <a:spcPct val="35000"/>
            </a:spcAft>
            <a:buNone/>
          </a:pPr>
          <a:endParaRPr lang="en-US" sz="1200" kern="1200" dirty="0">
            <a:solidFill>
              <a:schemeClr val="bg1"/>
            </a:solidFill>
          </a:endParaRPr>
        </a:p>
        <a:p>
          <a:pPr marL="0" lvl="0" indent="0" algn="ctr" defTabSz="533400">
            <a:lnSpc>
              <a:spcPct val="90000"/>
            </a:lnSpc>
            <a:spcBef>
              <a:spcPct val="0"/>
            </a:spcBef>
            <a:spcAft>
              <a:spcPct val="35000"/>
            </a:spcAft>
            <a:buNone/>
          </a:pPr>
          <a:r>
            <a:rPr lang="en-US" sz="1200" kern="1200" dirty="0">
              <a:solidFill>
                <a:schemeClr val="bg1"/>
              </a:solidFill>
            </a:rPr>
            <a:t>Professional </a:t>
          </a:r>
        </a:p>
        <a:p>
          <a:pPr marL="0" lvl="0" indent="0" algn="ctr" defTabSz="533400">
            <a:lnSpc>
              <a:spcPct val="90000"/>
            </a:lnSpc>
            <a:spcBef>
              <a:spcPct val="0"/>
            </a:spcBef>
            <a:spcAft>
              <a:spcPct val="35000"/>
            </a:spcAft>
            <a:buNone/>
          </a:pPr>
          <a:r>
            <a:rPr lang="en-US" sz="1200" kern="1200" dirty="0">
              <a:solidFill>
                <a:schemeClr val="bg1"/>
              </a:solidFill>
            </a:rPr>
            <a:t>Research Experience</a:t>
          </a:r>
        </a:p>
      </dsp:txBody>
      <dsp:txXfrm>
        <a:off x="3076831" y="0"/>
        <a:ext cx="2024451" cy="887183"/>
      </dsp:txXfrm>
    </dsp:sp>
    <dsp:sp modelId="{A6FDAE05-164D-7E4A-8A65-6BAAF06C144F}">
      <dsp:nvSpPr>
        <dsp:cNvPr id="0" name=""/>
        <dsp:cNvSpPr/>
      </dsp:nvSpPr>
      <dsp:spPr>
        <a:xfrm>
          <a:off x="2061518" y="887183"/>
          <a:ext cx="4055076" cy="887183"/>
        </a:xfrm>
        <a:prstGeom prst="trapezoid">
          <a:avLst>
            <a:gd name="adj" fmla="val 115226"/>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Masters Thesis Research </a:t>
          </a:r>
        </a:p>
      </dsp:txBody>
      <dsp:txXfrm>
        <a:off x="2771156" y="887183"/>
        <a:ext cx="2635800" cy="887183"/>
      </dsp:txXfrm>
    </dsp:sp>
    <dsp:sp modelId="{2D55EE1F-4C11-F346-8854-C6AD8B977FCA}">
      <dsp:nvSpPr>
        <dsp:cNvPr id="0" name=""/>
        <dsp:cNvSpPr/>
      </dsp:nvSpPr>
      <dsp:spPr>
        <a:xfrm>
          <a:off x="1028673" y="1774366"/>
          <a:ext cx="6120766" cy="887183"/>
        </a:xfrm>
        <a:prstGeom prst="trapezoid">
          <a:avLst>
            <a:gd name="adj" fmla="val 115226"/>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Doctoral Dissertation Interests </a:t>
          </a:r>
        </a:p>
      </dsp:txBody>
      <dsp:txXfrm>
        <a:off x="2099807" y="1774366"/>
        <a:ext cx="3978498" cy="887183"/>
      </dsp:txXfrm>
    </dsp:sp>
    <dsp:sp modelId="{D08FDFE2-8F9F-9A4B-AD05-3658316C12E2}">
      <dsp:nvSpPr>
        <dsp:cNvPr id="0" name=""/>
        <dsp:cNvSpPr/>
      </dsp:nvSpPr>
      <dsp:spPr>
        <a:xfrm>
          <a:off x="0" y="2661548"/>
          <a:ext cx="8178114" cy="887183"/>
        </a:xfrm>
        <a:prstGeom prst="trapezoid">
          <a:avLst>
            <a:gd name="adj" fmla="val 115226"/>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23andMe Internship Opportunity </a:t>
          </a:r>
        </a:p>
      </dsp:txBody>
      <dsp:txXfrm>
        <a:off x="1431169" y="2661548"/>
        <a:ext cx="5315774" cy="887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18EF2-69B4-B54E-8A9F-C4C9D827FA4A}">
      <dsp:nvSpPr>
        <dsp:cNvPr id="0" name=""/>
        <dsp:cNvSpPr/>
      </dsp:nvSpPr>
      <dsp:spPr>
        <a:xfrm>
          <a:off x="3173318" y="332"/>
          <a:ext cx="1015488" cy="507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Preclinical Research</a:t>
          </a:r>
        </a:p>
      </dsp:txBody>
      <dsp:txXfrm>
        <a:off x="3188189" y="15203"/>
        <a:ext cx="985746" cy="478002"/>
      </dsp:txXfrm>
    </dsp:sp>
    <dsp:sp modelId="{08F787B8-69F6-3F46-854C-0EBDE4797F0B}">
      <dsp:nvSpPr>
        <dsp:cNvPr id="0" name=""/>
        <dsp:cNvSpPr/>
      </dsp:nvSpPr>
      <dsp:spPr>
        <a:xfrm rot="2700000">
          <a:off x="3904199" y="653181"/>
          <a:ext cx="529390" cy="17771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957512" y="688723"/>
        <a:ext cx="422764" cy="106626"/>
      </dsp:txXfrm>
    </dsp:sp>
    <dsp:sp modelId="{235C8551-4245-604C-873C-BC4E45183E66}">
      <dsp:nvSpPr>
        <dsp:cNvPr id="0" name=""/>
        <dsp:cNvSpPr/>
      </dsp:nvSpPr>
      <dsp:spPr>
        <a:xfrm>
          <a:off x="4148981" y="975995"/>
          <a:ext cx="1015488" cy="507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Bioinformatics</a:t>
          </a:r>
        </a:p>
      </dsp:txBody>
      <dsp:txXfrm>
        <a:off x="4163852" y="990866"/>
        <a:ext cx="985746" cy="478002"/>
      </dsp:txXfrm>
    </dsp:sp>
    <dsp:sp modelId="{C30A461A-2123-2D44-A9C2-1FA659FD6B2C}">
      <dsp:nvSpPr>
        <dsp:cNvPr id="0" name=""/>
        <dsp:cNvSpPr/>
      </dsp:nvSpPr>
      <dsp:spPr>
        <a:xfrm rot="8100000">
          <a:off x="3904199" y="1628844"/>
          <a:ext cx="529390" cy="17771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957512" y="1664386"/>
        <a:ext cx="422764" cy="106626"/>
      </dsp:txXfrm>
    </dsp:sp>
    <dsp:sp modelId="{85E0FA19-818C-294B-A9AF-7F218180FE1C}">
      <dsp:nvSpPr>
        <dsp:cNvPr id="0" name=""/>
        <dsp:cNvSpPr/>
      </dsp:nvSpPr>
      <dsp:spPr>
        <a:xfrm>
          <a:off x="3173318" y="1951659"/>
          <a:ext cx="1015488" cy="507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Environmental and Molecular Determinants</a:t>
          </a:r>
        </a:p>
      </dsp:txBody>
      <dsp:txXfrm>
        <a:off x="3188189" y="1966530"/>
        <a:ext cx="985746" cy="478002"/>
      </dsp:txXfrm>
    </dsp:sp>
    <dsp:sp modelId="{ACD4B101-17C7-E247-992E-0CECCBB9801A}">
      <dsp:nvSpPr>
        <dsp:cNvPr id="0" name=""/>
        <dsp:cNvSpPr/>
      </dsp:nvSpPr>
      <dsp:spPr>
        <a:xfrm rot="13500000">
          <a:off x="2928536" y="1628844"/>
          <a:ext cx="529390" cy="17771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981849" y="1664386"/>
        <a:ext cx="422764" cy="106626"/>
      </dsp:txXfrm>
    </dsp:sp>
    <dsp:sp modelId="{8D36C974-BBB1-1B4E-A237-B18F33E9834E}">
      <dsp:nvSpPr>
        <dsp:cNvPr id="0" name=""/>
        <dsp:cNvSpPr/>
      </dsp:nvSpPr>
      <dsp:spPr>
        <a:xfrm>
          <a:off x="2031791" y="975995"/>
          <a:ext cx="1347217" cy="507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Drug Development</a:t>
          </a:r>
        </a:p>
        <a:p>
          <a:pPr marL="0" lvl="0" indent="0" algn="ctr" defTabSz="488950">
            <a:lnSpc>
              <a:spcPct val="90000"/>
            </a:lnSpc>
            <a:spcBef>
              <a:spcPct val="0"/>
            </a:spcBef>
            <a:spcAft>
              <a:spcPct val="35000"/>
            </a:spcAft>
            <a:buNone/>
          </a:pPr>
          <a:r>
            <a:rPr lang="en-US" sz="1100" kern="1200" dirty="0"/>
            <a:t>Drug Delivery</a:t>
          </a:r>
        </a:p>
      </dsp:txBody>
      <dsp:txXfrm>
        <a:off x="2046662" y="990866"/>
        <a:ext cx="1317475" cy="478002"/>
      </dsp:txXfrm>
    </dsp:sp>
    <dsp:sp modelId="{4DC41FCA-0E48-884D-B702-A12AA22C1CE5}">
      <dsp:nvSpPr>
        <dsp:cNvPr id="0" name=""/>
        <dsp:cNvSpPr/>
      </dsp:nvSpPr>
      <dsp:spPr>
        <a:xfrm rot="18900000">
          <a:off x="2928536" y="653181"/>
          <a:ext cx="529390" cy="17771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981849" y="688723"/>
        <a:ext cx="422764" cy="106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4C176-29FA-C346-8AC5-76666D79C5C3}">
      <dsp:nvSpPr>
        <dsp:cNvPr id="0" name=""/>
        <dsp:cNvSpPr/>
      </dsp:nvSpPr>
      <dsp:spPr>
        <a:xfrm>
          <a:off x="3571" y="858408"/>
          <a:ext cx="3123406" cy="1249362"/>
        </a:xfrm>
        <a:prstGeom prst="homePlat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Patient Population Selection </a:t>
          </a:r>
        </a:p>
      </dsp:txBody>
      <dsp:txXfrm>
        <a:off x="3571" y="858408"/>
        <a:ext cx="2811066" cy="1249362"/>
      </dsp:txXfrm>
    </dsp:sp>
    <dsp:sp modelId="{8341D2E5-3A53-2A4F-918C-4A75F445DE56}">
      <dsp:nvSpPr>
        <dsp:cNvPr id="0" name=""/>
        <dsp:cNvSpPr/>
      </dsp:nvSpPr>
      <dsp:spPr>
        <a:xfrm>
          <a:off x="2502296" y="858408"/>
          <a:ext cx="3123406" cy="1249362"/>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Identifying Therapeutic Disease  Indications </a:t>
          </a:r>
        </a:p>
      </dsp:txBody>
      <dsp:txXfrm>
        <a:off x="3126977" y="858408"/>
        <a:ext cx="1874044" cy="1249362"/>
      </dsp:txXfrm>
    </dsp:sp>
    <dsp:sp modelId="{8CFA2AC1-7171-1B49-8230-D7450B849F9C}">
      <dsp:nvSpPr>
        <dsp:cNvPr id="0" name=""/>
        <dsp:cNvSpPr/>
      </dsp:nvSpPr>
      <dsp:spPr>
        <a:xfrm>
          <a:off x="5001021" y="858408"/>
          <a:ext cx="3123406" cy="12493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Regulatory and Clinical Operations </a:t>
          </a:r>
        </a:p>
      </dsp:txBody>
      <dsp:txXfrm>
        <a:off x="5625702" y="858408"/>
        <a:ext cx="1874044" cy="1249362"/>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8C9169-17B8-B547-A222-0080F7082737}" type="datetimeFigureOut">
              <a:rPr lang="en-US" smtClean="0"/>
              <a:t>11/22/22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40BC3-B953-FD4F-8819-D765FCF34F35}" type="slidenum">
              <a:rPr lang="en-US" smtClean="0"/>
              <a:t>‹#›</a:t>
            </a:fld>
            <a:endParaRPr lang="en-US"/>
          </a:p>
        </p:txBody>
      </p:sp>
    </p:spTree>
    <p:extLst>
      <p:ext uri="{BB962C8B-B14F-4D97-AF65-F5344CB8AC3E}">
        <p14:creationId xmlns:p14="http://schemas.microsoft.com/office/powerpoint/2010/main" val="220016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thank you for joining my seminar. My name is Freeman Lewis, and I am speaking with you all as an interviewing candidate for the available Therapeutics Development Summer Internship role. My seminar is title What Led Me to 23andMe and what I aim to communicate to you today is how my scientific journey led me to interests in this internship role. </a:t>
            </a:r>
          </a:p>
        </p:txBody>
      </p:sp>
      <p:sp>
        <p:nvSpPr>
          <p:cNvPr id="4" name="Slide Number Placeholder 3"/>
          <p:cNvSpPr>
            <a:spLocks noGrp="1"/>
          </p:cNvSpPr>
          <p:nvPr>
            <p:ph type="sldNum" sz="quarter" idx="5"/>
          </p:nvPr>
        </p:nvSpPr>
        <p:spPr/>
        <p:txBody>
          <a:bodyPr/>
          <a:lstStyle/>
          <a:p>
            <a:fld id="{E7A40BC3-B953-FD4F-8819-D765FCF34F35}" type="slidenum">
              <a:rPr lang="en-US" smtClean="0"/>
              <a:t>1</a:t>
            </a:fld>
            <a:endParaRPr lang="en-US"/>
          </a:p>
        </p:txBody>
      </p:sp>
    </p:spTree>
    <p:extLst>
      <p:ext uri="{BB962C8B-B14F-4D97-AF65-F5344CB8AC3E}">
        <p14:creationId xmlns:p14="http://schemas.microsoft.com/office/powerpoint/2010/main" val="2997340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latin typeface="Helvetica" pitchFamily="2" charset="0"/>
              </a:rPr>
              <a:t>During the height of the pandemic my sister gave birth to my first nephew, Giovanni Vance. Although there were very few positives to look forward to, my family and I were overwhelmingly excited; however, I, like many other families who, was concerned for Giovanni's development as the pandemic necessitated us to quarantine and maintain physical distance indefinitely. My concern derived from my belief that environmental influences during critical early developmental periods cause epigenetic changes that may last a lifetime. Quarantining at home and witnessing the inequitable effect the pandemic had on minority populations led me to a call to action and I began to consider my career passion. I recognized that I had an affinity for methods in genetic epidemiology and hypothesized its use as a way to improve social determinants of health within minority communities.</a:t>
            </a:r>
            <a:r>
              <a:rPr lang="en-US" b="0" i="0" dirty="0">
                <a:solidFill>
                  <a:schemeClr val="tx1"/>
                </a:solidFill>
                <a:effectLst/>
                <a:latin typeface="Helvetica" pitchFamily="2" charset="0"/>
              </a:rPr>
              <a:t> </a:t>
            </a:r>
          </a:p>
          <a:p>
            <a:endParaRPr lang="en-US" b="0" i="0" dirty="0">
              <a:solidFill>
                <a:schemeClr val="tx1"/>
              </a:solidFill>
              <a:effectLst/>
              <a:latin typeface="Helvetica" pitchFamily="2" charset="0"/>
            </a:endParaRPr>
          </a:p>
          <a:p>
            <a:r>
              <a:rPr lang="en-US" b="0" i="0" dirty="0">
                <a:solidFill>
                  <a:schemeClr val="tx1"/>
                </a:solidFill>
                <a:effectLst/>
                <a:latin typeface="Helvetica" pitchFamily="2" charset="0"/>
              </a:rPr>
              <a:t>With this in mind, I was drawn to Tulane University by way of an NPR interview in which Dean Thomas LaVeist posed 3 questions: </a:t>
            </a:r>
          </a:p>
          <a:p>
            <a:endParaRPr lang="en-US" b="0" i="0" dirty="0">
              <a:solidFill>
                <a:srgbClr val="000000"/>
              </a:solidFill>
              <a:effectLst/>
              <a:latin typeface="Gotham Book"/>
            </a:endParaRPr>
          </a:p>
          <a:p>
            <a:pPr marL="228600" indent="-228600">
              <a:buAutoNum type="arabicParenR"/>
            </a:pPr>
            <a:r>
              <a:rPr lang="en-US" b="0" i="0" dirty="0">
                <a:solidFill>
                  <a:srgbClr val="000000"/>
                </a:solidFill>
                <a:effectLst/>
                <a:latin typeface="Gotham Book"/>
              </a:rPr>
              <a:t>What are the social and behavioral factors that predict the timing of various related health outcomes (e.g. access and utilization of health services, mortality, entrance into nursing home?)</a:t>
            </a:r>
          </a:p>
          <a:p>
            <a:pPr marL="228600" indent="-228600">
              <a:buAutoNum type="arabicParenR"/>
            </a:pPr>
            <a:r>
              <a:rPr lang="en-US" b="0" i="0" dirty="0">
                <a:solidFill>
                  <a:srgbClr val="000000"/>
                </a:solidFill>
                <a:effectLst/>
                <a:latin typeface="Gotham Book"/>
              </a:rPr>
              <a:t>What are the social and behavioral factors that explain race differences in health outcomes?</a:t>
            </a:r>
          </a:p>
          <a:p>
            <a:pPr marL="228600" indent="-228600">
              <a:buAutoNum type="arabicParenR"/>
            </a:pPr>
            <a:r>
              <a:rPr lang="en-US" b="0" i="0" dirty="0">
                <a:solidFill>
                  <a:srgbClr val="000000"/>
                </a:solidFill>
                <a:effectLst/>
                <a:latin typeface="Gotham Book"/>
              </a:rPr>
              <a:t>What has been the impact of social policy on the health and quality of life of Minority Populations?</a:t>
            </a:r>
          </a:p>
          <a:p>
            <a:pPr marL="228600" indent="-228600">
              <a:buAutoNum type="arabicParenR"/>
            </a:pPr>
            <a:endParaRPr lang="en-US" b="0" i="0" dirty="0">
              <a:solidFill>
                <a:srgbClr val="000000"/>
              </a:solidFill>
              <a:effectLst/>
              <a:latin typeface="Gotham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Gotham Book"/>
              </a:rPr>
              <a:t>In Fall of 2020 I enrolled at Tulane University under the guidance of Dean LaVeist. </a:t>
            </a:r>
            <a:r>
              <a:rPr lang="en-US" sz="1200" dirty="0">
                <a:solidFill>
                  <a:schemeClr val="bg1"/>
                </a:solidFill>
              </a:rPr>
              <a:t>Dean LaVeist heads the social, behavioral, and population sciences program which trains applied methods to health interventions and etiologic research at the individual, community, and societal levels. His program trained me to investigate the behavioral, social, and structural underpinnings of health inequities, and potential solutions to address them.</a:t>
            </a:r>
          </a:p>
          <a:p>
            <a:pPr marL="0" indent="0">
              <a:buNone/>
            </a:pPr>
            <a:endParaRPr lang="en-US" b="0" i="0" dirty="0">
              <a:solidFill>
                <a:srgbClr val="000000"/>
              </a:solidFill>
              <a:effectLst/>
              <a:latin typeface="Gotham Book"/>
            </a:endParaRPr>
          </a:p>
        </p:txBody>
      </p:sp>
      <p:sp>
        <p:nvSpPr>
          <p:cNvPr id="4" name="Slide Number Placeholder 3"/>
          <p:cNvSpPr>
            <a:spLocks noGrp="1"/>
          </p:cNvSpPr>
          <p:nvPr>
            <p:ph type="sldNum" sz="quarter" idx="5"/>
          </p:nvPr>
        </p:nvSpPr>
        <p:spPr/>
        <p:txBody>
          <a:bodyPr/>
          <a:lstStyle/>
          <a:p>
            <a:fld id="{E7A40BC3-B953-FD4F-8819-D765FCF34F35}" type="slidenum">
              <a:rPr lang="en-US" smtClean="0"/>
              <a:t>10</a:t>
            </a:fld>
            <a:endParaRPr lang="en-US"/>
          </a:p>
        </p:txBody>
      </p:sp>
    </p:spTree>
    <p:extLst>
      <p:ext uri="{BB962C8B-B14F-4D97-AF65-F5344CB8AC3E}">
        <p14:creationId xmlns:p14="http://schemas.microsoft.com/office/powerpoint/2010/main" val="1040812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latin typeface="Times New Roman" panose="02020603050405020304" pitchFamily="18" charset="0"/>
                <a:cs typeface="Times New Roman" panose="02020603050405020304" pitchFamily="18" charset="0"/>
              </a:rPr>
              <a:t>For my master's thesis, I chose to focus on the general public's social perceptions of public health officials. At this time, vaccine hesitancy was a major topic of conversation and there were countless reports of misinformation convincing populations that vaccines were bad. Instead of choosing COVID as my topic I decided to focus on a population of individuals in St. Lucie County, Florida, who were convinced that Glioblastoma incidence was higher within their community although data suggested otherwise. Their beliefs were that they were being exposed to radiation runoff from the offshore St. Lucie Nuclear Power Plant. In collaboration with Florida International University, The Florida Department of Health, Bureau of Radiation Control I was able to obtain radiological data from the </a:t>
            </a:r>
            <a:r>
              <a:rPr lang="en-US" sz="1200" b="0" i="0" dirty="0">
                <a:effectLst/>
                <a:latin typeface="Times New Roman" panose="02020603050405020304" pitchFamily="18" charset="0"/>
                <a:cs typeface="Times New Roman" panose="02020603050405020304" pitchFamily="18" charset="0"/>
              </a:rPr>
              <a:t>St. Lucie Plant Radiological Environmental Monitoring Program The data obtained through the St. Lucie Plant Radiological Environmental Monitoring Program verified that the levels of radiation and concentrations of radioactive materials in the environmental samples, representing the highest potential pathways to members of the public, had not increased and that measured exposure rates were consistent with exposure rates that were observed during the pre-operational surveillance program. </a:t>
            </a:r>
            <a:endParaRPr lang="en-US" b="0" i="0" dirty="0"/>
          </a:p>
        </p:txBody>
      </p:sp>
      <p:sp>
        <p:nvSpPr>
          <p:cNvPr id="4" name="Slide Number Placeholder 3"/>
          <p:cNvSpPr>
            <a:spLocks noGrp="1"/>
          </p:cNvSpPr>
          <p:nvPr>
            <p:ph type="sldNum" sz="quarter" idx="5"/>
          </p:nvPr>
        </p:nvSpPr>
        <p:spPr/>
        <p:txBody>
          <a:bodyPr/>
          <a:lstStyle/>
          <a:p>
            <a:pPr>
              <a:defRPr/>
            </a:pPr>
            <a:fld id="{CC00C9B3-6874-EA42-94A1-3721720E4515}" type="slidenum">
              <a:rPr lang="en-US" smtClean="0"/>
              <a:pPr>
                <a:defRPr/>
              </a:pPr>
              <a:t>11</a:t>
            </a:fld>
            <a:endParaRPr lang="en-US"/>
          </a:p>
        </p:txBody>
      </p:sp>
    </p:spTree>
    <p:extLst>
      <p:ext uri="{BB962C8B-B14F-4D97-AF65-F5344CB8AC3E}">
        <p14:creationId xmlns:p14="http://schemas.microsoft.com/office/powerpoint/2010/main" val="2415953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solidFill>
                <a:latin typeface="Times New Roman" panose="02020603050405020304" pitchFamily="18" charset="0"/>
                <a:cs typeface="Times New Roman" panose="02020603050405020304" pitchFamily="18" charset="0"/>
              </a:rPr>
              <a:t>With this data in hand, I devised a social media campaign guided by the Health Belief Model targeting the communities' individual beliefs. To provide context, the HBM suggests that a person's belief in a personal threat of an illness or disease (glioblastoma) together with a person's belief in the effectiveness of the recommended health behavior or action (public health research) will predict the likelihood the person will adopt certain behaviors (public health trust). In application, using the social media campaign guided by the theoretical framework of the HBM I hypothesized an increase in receptivity of St. Lucie county residents to FDOH public health officials messaging. </a:t>
            </a:r>
          </a:p>
          <a:p>
            <a:endParaRPr lang="en-US" dirty="0"/>
          </a:p>
        </p:txBody>
      </p:sp>
      <p:sp>
        <p:nvSpPr>
          <p:cNvPr id="4" name="Slide Number Placeholder 3"/>
          <p:cNvSpPr>
            <a:spLocks noGrp="1"/>
          </p:cNvSpPr>
          <p:nvPr>
            <p:ph type="sldNum" sz="quarter" idx="5"/>
          </p:nvPr>
        </p:nvSpPr>
        <p:spPr/>
        <p:txBody>
          <a:bodyPr/>
          <a:lstStyle/>
          <a:p>
            <a:pPr>
              <a:defRPr/>
            </a:pPr>
            <a:fld id="{CC00C9B3-6874-EA42-94A1-3721720E4515}" type="slidenum">
              <a:rPr lang="en-US" smtClean="0"/>
              <a:pPr>
                <a:defRPr/>
              </a:pPr>
              <a:t>12</a:t>
            </a:fld>
            <a:endParaRPr lang="en-US"/>
          </a:p>
        </p:txBody>
      </p:sp>
    </p:spTree>
    <p:extLst>
      <p:ext uri="{BB962C8B-B14F-4D97-AF65-F5344CB8AC3E}">
        <p14:creationId xmlns:p14="http://schemas.microsoft.com/office/powerpoint/2010/main" val="4157333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of the social media campaign is currently being spearheaded by the Florida Department of Health and Florida International University and should be available for beta testing earlier 2023. </a:t>
            </a:r>
          </a:p>
        </p:txBody>
      </p:sp>
      <p:sp>
        <p:nvSpPr>
          <p:cNvPr id="4" name="Slide Number Placeholder 3"/>
          <p:cNvSpPr>
            <a:spLocks noGrp="1"/>
          </p:cNvSpPr>
          <p:nvPr>
            <p:ph type="sldNum" sz="quarter" idx="5"/>
          </p:nvPr>
        </p:nvSpPr>
        <p:spPr/>
        <p:txBody>
          <a:bodyPr/>
          <a:lstStyle/>
          <a:p>
            <a:pPr>
              <a:defRPr/>
            </a:pPr>
            <a:fld id="{CC00C9B3-6874-EA42-94A1-3721720E4515}" type="slidenum">
              <a:rPr lang="en-US" smtClean="0"/>
              <a:pPr>
                <a:defRPr/>
              </a:pPr>
              <a:t>13</a:t>
            </a:fld>
            <a:endParaRPr lang="en-US"/>
          </a:p>
        </p:txBody>
      </p:sp>
    </p:spTree>
    <p:extLst>
      <p:ext uri="{BB962C8B-B14F-4D97-AF65-F5344CB8AC3E}">
        <p14:creationId xmlns:p14="http://schemas.microsoft.com/office/powerpoint/2010/main" val="1325914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effectLst/>
                <a:latin typeface="Helvetica" pitchFamily="2" charset="0"/>
              </a:rPr>
              <a:t>I elect to focus my research efforts on identifying social determinants that alter gene expression leading to disease within minority communities. Theoretically, I could perform admixture mapping to detect gene expression patterns within the community and identify functional gene sets that co-vary with social determinants of health. I hypothesize differential expression of functional gene sets associated with communities with notable social inequality or poor social determinants. </a:t>
            </a:r>
            <a:endParaRPr lang="en-US" dirty="0"/>
          </a:p>
        </p:txBody>
      </p:sp>
      <p:sp>
        <p:nvSpPr>
          <p:cNvPr id="4" name="Slide Number Placeholder 3"/>
          <p:cNvSpPr>
            <a:spLocks noGrp="1"/>
          </p:cNvSpPr>
          <p:nvPr>
            <p:ph type="sldNum" sz="quarter" idx="5"/>
          </p:nvPr>
        </p:nvSpPr>
        <p:spPr/>
        <p:txBody>
          <a:bodyPr/>
          <a:lstStyle/>
          <a:p>
            <a:fld id="{E7A40BC3-B953-FD4F-8819-D765FCF34F35}" type="slidenum">
              <a:rPr lang="en-US" smtClean="0"/>
              <a:t>14</a:t>
            </a:fld>
            <a:endParaRPr lang="en-US"/>
          </a:p>
        </p:txBody>
      </p:sp>
    </p:spTree>
    <p:extLst>
      <p:ext uri="{BB962C8B-B14F-4D97-AF65-F5344CB8AC3E}">
        <p14:creationId xmlns:p14="http://schemas.microsoft.com/office/powerpoint/2010/main" val="4251914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40BC3-B953-FD4F-8819-D765FCF34F35}" type="slidenum">
              <a:rPr lang="en-US" smtClean="0"/>
              <a:t>15</a:t>
            </a:fld>
            <a:endParaRPr lang="en-US"/>
          </a:p>
        </p:txBody>
      </p:sp>
    </p:spTree>
    <p:extLst>
      <p:ext uri="{BB962C8B-B14F-4D97-AF65-F5344CB8AC3E}">
        <p14:creationId xmlns:p14="http://schemas.microsoft.com/office/powerpoint/2010/main" val="2448888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00C9B3-6874-EA42-94A1-3721720E4515}" type="slidenum">
              <a:rPr lang="en-US" smtClean="0"/>
              <a:pPr>
                <a:defRPr/>
              </a:pPr>
              <a:t>16</a:t>
            </a:fld>
            <a:endParaRPr lang="en-US"/>
          </a:p>
        </p:txBody>
      </p:sp>
    </p:spTree>
    <p:extLst>
      <p:ext uri="{BB962C8B-B14F-4D97-AF65-F5344CB8AC3E}">
        <p14:creationId xmlns:p14="http://schemas.microsoft.com/office/powerpoint/2010/main" val="319290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begin explaining my journey, I would like to virtual introduce myself. I was born in Oakland CA and grew up in Berkeley CA. I am the youngest of 2 siblings, an uncle to three, and currently raising a 4-year-old Siberian Huskey and 1 year old Siamese kitten. I received my Bachelor of Science from the University of California Davis in Physiological Psychology with an area of Emphasis in Neurology Physiology and Behavior. This concentration focused on brain and CNS driven physiological changes that occur in mental health illness as well as metabolic disorders and aging. I’ve also received a Masters in Public Health from Tulane University School of Public Health and Tropical Medicine with an area of emphasis in Social, Behavioral, and Population Sciences. My masters was focused on identifying population level public health issues and using theoretical frameworks to devise health interventions and communication strategies to elicit positive health behavior changes. The program focused largely on health inequities and ensuring the health promotion was equity driven. Currently I am a first year, first semester doctoral student at Florida International University studying Environmental Health Sciences with an area of emphasis in Neurotoxicology. The program aims to understand, prevent, and treat Brain and CNS pathologies and understand how environmental factors may contribute to the development of said pathologies. </a:t>
            </a:r>
          </a:p>
        </p:txBody>
      </p:sp>
      <p:sp>
        <p:nvSpPr>
          <p:cNvPr id="4" name="Slide Number Placeholder 3"/>
          <p:cNvSpPr>
            <a:spLocks noGrp="1"/>
          </p:cNvSpPr>
          <p:nvPr>
            <p:ph type="sldNum" sz="quarter" idx="5"/>
          </p:nvPr>
        </p:nvSpPr>
        <p:spPr/>
        <p:txBody>
          <a:bodyPr/>
          <a:lstStyle/>
          <a:p>
            <a:fld id="{E7A40BC3-B953-FD4F-8819-D765FCF34F35}" type="slidenum">
              <a:rPr lang="en-US" smtClean="0"/>
              <a:t>2</a:t>
            </a:fld>
            <a:endParaRPr lang="en-US"/>
          </a:p>
        </p:txBody>
      </p:sp>
    </p:spTree>
    <p:extLst>
      <p:ext uri="{BB962C8B-B14F-4D97-AF65-F5344CB8AC3E}">
        <p14:creationId xmlns:p14="http://schemas.microsoft.com/office/powerpoint/2010/main" val="137341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seminar, I would like to detail my career development over the course of the last decade. By doing so, I hope to create a journey map that highlights pivotal experiences that better explains my interests in 23andMe. I will begin by explaining my past professional research experiences at UC Davis MIND, Genentech, and Calico. Next, I will communicate a high-level overview of my Masters Thesis Research at Tulane University. Following, I will provide my current doctoral dissertation interests. I would like to note that these are my current doctoral dissertation interests as a first semester doctoral student and that these interests are constantly evolving. I am sure after my discussion with you all today that my dissertation interests will undergo another iterative event; however, I would like to still provide my current foundational ideas. And lastly, I would like to explain how I see 23andMe furthering my dissertation research and career growth and highlight what learning opportunities I believe 23andMe could afford me. I would like to point out that as a first semester doctoral student, I will not have data to present from my dissertation work, nor my first lab rotation. But I will present data from publications of research where I participated or data from publications that were used to execute my work. </a:t>
            </a:r>
          </a:p>
        </p:txBody>
      </p:sp>
      <p:sp>
        <p:nvSpPr>
          <p:cNvPr id="4" name="Slide Number Placeholder 3"/>
          <p:cNvSpPr>
            <a:spLocks noGrp="1"/>
          </p:cNvSpPr>
          <p:nvPr>
            <p:ph type="sldNum" sz="quarter" idx="5"/>
          </p:nvPr>
        </p:nvSpPr>
        <p:spPr/>
        <p:txBody>
          <a:bodyPr/>
          <a:lstStyle/>
          <a:p>
            <a:fld id="{E7A40BC3-B953-FD4F-8819-D765FCF34F35}" type="slidenum">
              <a:rPr lang="en-US" smtClean="0"/>
              <a:t>3</a:t>
            </a:fld>
            <a:endParaRPr lang="en-US"/>
          </a:p>
        </p:txBody>
      </p:sp>
    </p:spTree>
    <p:extLst>
      <p:ext uri="{BB962C8B-B14F-4D97-AF65-F5344CB8AC3E}">
        <p14:creationId xmlns:p14="http://schemas.microsoft.com/office/powerpoint/2010/main" val="1519596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35C5C"/>
                </a:solidFill>
                <a:effectLst/>
                <a:latin typeface="Lato" panose="020F0502020204030203" pitchFamily="34" charset="0"/>
              </a:rPr>
              <a:t>My journey map begins in my last year of undergraduate study at the University of California, Davis. I was enrolled in a Physiological Psychology course in which Dr. Jacqueline Crawley provided a seminar talk. Dr. Crawley highlighted the work in her lab and welcomed undergraduate students to apply for an open internship opportunity within her lab. I did so and was selected to help quantify and annotate mouse ultrasonic vocalizations. I did not understand the relevance of ultrasonic vocalizations at that time but as I continued in her lab, I came to understand the significance of Dr. Crawley’s research.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635C5C"/>
              </a:solidFill>
              <a:effectLst/>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effectLst/>
              </a:rPr>
              <a:t>Dr. Crawley’s laboratory focused on the development and translational application of mouse models of autism spectrum disorders to test hypotheses about how autism develops and to evaluate potential pharmacological treatments. In particular, Dr. Crawley was interested in the genetic causes of Autism and </a:t>
            </a:r>
            <a:r>
              <a:rPr lang="en-US" sz="1200" b="0" i="0" dirty="0">
                <a:solidFill>
                  <a:srgbClr val="635C5C"/>
                </a:solidFill>
                <a:effectLst/>
                <a:latin typeface="Lato" panose="020F0502020204030203" pitchFamily="34" charset="0"/>
              </a:rPr>
              <a:t>as</a:t>
            </a:r>
            <a:r>
              <a:rPr lang="en-US" b="0" i="0" dirty="0">
                <a:solidFill>
                  <a:srgbClr val="635C5C"/>
                </a:solidFill>
                <a:effectLst/>
                <a:latin typeface="Lato" panose="020F0502020204030203" pitchFamily="34" charset="0"/>
              </a:rPr>
              <a:t> candidate genes associated with autism spectrum disorders were identified, Dr. Crawley would generate mice with the targeted mutation and behaviorally phenotype through a battery of test for the autism relevant phenotypes. These mouse models served as useful translational tools to test hypotheses involving single genes, chromosomal locus deletions, copy number variants, environmentally induced changes in gene regulation, neuroanatomical abnormalities, environmental toxins, diets, immune dysfunctions, and other proposed causes of autism.</a:t>
            </a:r>
            <a:endParaRPr lang="en-US" dirty="0"/>
          </a:p>
        </p:txBody>
      </p:sp>
      <p:sp>
        <p:nvSpPr>
          <p:cNvPr id="4" name="Slide Number Placeholder 3"/>
          <p:cNvSpPr>
            <a:spLocks noGrp="1"/>
          </p:cNvSpPr>
          <p:nvPr>
            <p:ph type="sldNum" sz="quarter" idx="5"/>
          </p:nvPr>
        </p:nvSpPr>
        <p:spPr/>
        <p:txBody>
          <a:bodyPr/>
          <a:lstStyle/>
          <a:p>
            <a:fld id="{E7A40BC3-B953-FD4F-8819-D765FCF34F35}" type="slidenum">
              <a:rPr lang="en-US" smtClean="0"/>
              <a:t>4</a:t>
            </a:fld>
            <a:endParaRPr lang="en-US"/>
          </a:p>
        </p:txBody>
      </p:sp>
    </p:spTree>
    <p:extLst>
      <p:ext uri="{BB962C8B-B14F-4D97-AF65-F5344CB8AC3E}">
        <p14:creationId xmlns:p14="http://schemas.microsoft.com/office/powerpoint/2010/main" val="255915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During my time in Dr. Crawley’s lab, I worked closely with Adjunct Professor Dr. My Yang to behaviorally phenotype a novel transgenic mouse model with a </a:t>
            </a:r>
            <a:r>
              <a:rPr lang="en-US" i="0" dirty="0">
                <a:solidFill>
                  <a:srgbClr val="231F20"/>
                </a:solidFill>
                <a:effectLst/>
                <a:latin typeface="Times"/>
              </a:rPr>
              <a:t>Chromosomal 16p11.2 deletion. In children, the Chromosomal 16p11.2 deletion  syndrome frequently presented with intellectual disabilities, speech delays, and autism phenotypes. In this paper published in Learning and Memory we investigated the </a:t>
            </a:r>
            <a:r>
              <a:rPr lang="en-US" i="0" dirty="0" err="1">
                <a:solidFill>
                  <a:srgbClr val="231F20"/>
                </a:solidFill>
                <a:effectLst/>
                <a:latin typeface="Times"/>
              </a:rPr>
              <a:t>Dolmetsch</a:t>
            </a:r>
            <a:r>
              <a:rPr lang="en-US" i="0" dirty="0">
                <a:solidFill>
                  <a:srgbClr val="231F20"/>
                </a:solidFill>
                <a:effectLst/>
                <a:latin typeface="Times"/>
              </a:rPr>
              <a:t> line of 16p11.2 heterozygous (</a:t>
            </a:r>
            <a:r>
              <a:rPr lang="en-US" i="0" dirty="0">
                <a:solidFill>
                  <a:srgbClr val="231F20"/>
                </a:solidFill>
                <a:effectLst/>
                <a:latin typeface="Helvetica" pitchFamily="2" charset="0"/>
              </a:rPr>
              <a:t>+/2</a:t>
            </a:r>
            <a:r>
              <a:rPr lang="en-US" i="0" dirty="0">
                <a:solidFill>
                  <a:srgbClr val="231F20"/>
                </a:solidFill>
                <a:effectLst/>
                <a:latin typeface="Times"/>
              </a:rPr>
              <a:t>) mice on a range of cognitive tasks. Although not shown here, we found robust novel object recognition deficits confirming previous findings along with a similarly robust deficit in object location memory indicating impaired spatial novelty recognition. Most notable from our work was the identification of a cognitive deficit in touchscreen learning shown here. At the time touchscreen technology was cutting edge and it allowed for cognitive assessment of mice through a battery of tests evaluating different aspects of learning and memory. </a:t>
            </a:r>
          </a:p>
          <a:p>
            <a:endParaRPr lang="en-US" i="0" dirty="0">
              <a:solidFill>
                <a:srgbClr val="231F20"/>
              </a:solidFill>
              <a:effectLst/>
              <a:latin typeface="Times"/>
            </a:endParaRPr>
          </a:p>
          <a:p>
            <a:r>
              <a:rPr lang="en-US" i="0" dirty="0">
                <a:solidFill>
                  <a:srgbClr val="231F20"/>
                </a:solidFill>
                <a:effectLst/>
                <a:latin typeface="Times"/>
              </a:rPr>
              <a:t>Explain graphs….</a:t>
            </a:r>
            <a:endParaRPr lang="en-US" dirty="0"/>
          </a:p>
        </p:txBody>
      </p:sp>
      <p:sp>
        <p:nvSpPr>
          <p:cNvPr id="4" name="Slide Number Placeholder 3"/>
          <p:cNvSpPr>
            <a:spLocks noGrp="1"/>
          </p:cNvSpPr>
          <p:nvPr>
            <p:ph type="sldNum" sz="quarter" idx="5"/>
          </p:nvPr>
        </p:nvSpPr>
        <p:spPr/>
        <p:txBody>
          <a:bodyPr/>
          <a:lstStyle/>
          <a:p>
            <a:fld id="{E7A40BC3-B953-FD4F-8819-D765FCF34F35}" type="slidenum">
              <a:rPr lang="en-US" smtClean="0"/>
              <a:t>5</a:t>
            </a:fld>
            <a:endParaRPr lang="en-US"/>
          </a:p>
        </p:txBody>
      </p:sp>
    </p:spTree>
    <p:extLst>
      <p:ext uri="{BB962C8B-B14F-4D97-AF65-F5344CB8AC3E}">
        <p14:creationId xmlns:p14="http://schemas.microsoft.com/office/powerpoint/2010/main" val="1283907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Dr. Yang and I’s publication and the popularity of Touchscreen technology in evaluating mouse cognition at that time, an opportunity to intern within the Neuroscience Department at Genentech under the supervision of Dr. Martin Weber and Dr. Kimberly Scearce-Levie presented itself. At that time, </a:t>
            </a:r>
            <a:r>
              <a:rPr lang="en-US" sz="1200" dirty="0">
                <a:solidFill>
                  <a:schemeClr val="bg1"/>
                </a:solidFill>
              </a:rPr>
              <a:t>Dr. Kimberly Scearce-Levie was a Director leading the pre-clinical translational neuroscience group whose research focused on neurodegenerative and neuropsychiatric diseases. Dr. Scearce-Levie was interested in touchscreen technology to assess Alzheimer's related phenotypes in the APP/PS1 mouse model. Touchscreen technology was uniquely perfect for the assessment of cognition in this model because these mice suffered from axonopathies which caused motor deficits rendering conventional tests of memory unusable. </a:t>
            </a:r>
          </a:p>
          <a:p>
            <a:endParaRPr lang="en-US" dirty="0"/>
          </a:p>
        </p:txBody>
      </p:sp>
      <p:sp>
        <p:nvSpPr>
          <p:cNvPr id="4" name="Slide Number Placeholder 3"/>
          <p:cNvSpPr>
            <a:spLocks noGrp="1"/>
          </p:cNvSpPr>
          <p:nvPr>
            <p:ph type="sldNum" sz="quarter" idx="5"/>
          </p:nvPr>
        </p:nvSpPr>
        <p:spPr/>
        <p:txBody>
          <a:bodyPr/>
          <a:lstStyle/>
          <a:p>
            <a:fld id="{E7A40BC3-B953-FD4F-8819-D765FCF34F35}" type="slidenum">
              <a:rPr lang="en-US" smtClean="0"/>
              <a:t>6</a:t>
            </a:fld>
            <a:endParaRPr lang="en-US"/>
          </a:p>
        </p:txBody>
      </p:sp>
    </p:spTree>
    <p:extLst>
      <p:ext uri="{BB962C8B-B14F-4D97-AF65-F5344CB8AC3E}">
        <p14:creationId xmlns:p14="http://schemas.microsoft.com/office/powerpoint/2010/main" val="844467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To that end, I moved to San Francisco and spent 5 months developing touchscreen technology in-house for the Neuroscience Group. My project included the validation of a location discrimination task utilizing touchscreen technology. Once validated, the location discrimination task was used to evaluate dentate gyrus function (more broadly hippocampal spatial memory) in their Alzheimer’s mouse model.  </a:t>
            </a:r>
          </a:p>
          <a:p>
            <a:endParaRPr lang="en-US" sz="1200" dirty="0">
              <a:solidFill>
                <a:schemeClr val="bg1"/>
              </a:solidFill>
            </a:endParaRPr>
          </a:p>
          <a:p>
            <a:r>
              <a:rPr lang="en-US" sz="1200" dirty="0">
                <a:solidFill>
                  <a:schemeClr val="bg1"/>
                </a:solidFill>
              </a:rPr>
              <a:t>Explain the graphs… </a:t>
            </a:r>
          </a:p>
          <a:p>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E7A40BC3-B953-FD4F-8819-D765FCF34F35}" type="slidenum">
              <a:rPr lang="en-US" smtClean="0"/>
              <a:t>7</a:t>
            </a:fld>
            <a:endParaRPr lang="en-US"/>
          </a:p>
        </p:txBody>
      </p:sp>
    </p:spTree>
    <p:extLst>
      <p:ext uri="{BB962C8B-B14F-4D97-AF65-F5344CB8AC3E}">
        <p14:creationId xmlns:p14="http://schemas.microsoft.com/office/powerpoint/2010/main" val="1880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effectLst/>
                <a:latin typeface="Helvetica" pitchFamily="2" charset="0"/>
              </a:rPr>
              <a:t>After completion of my internship at Genentech, I leaned on the internal network and was made aware of a new opportunity at a Start-Up that was searching for behaviorist who had experience with mouse models. I did not know what I was getting myself into; but, I applied and sure enough received the chance to interview. In the early days at Calico (2015) we did not have labs and I built the Physiology departments research capabilities with my colleague Baby Martin-</a:t>
            </a:r>
            <a:r>
              <a:rPr lang="en-US" i="0" dirty="0" err="1">
                <a:effectLst/>
                <a:latin typeface="Helvetica" pitchFamily="2" charset="0"/>
              </a:rPr>
              <a:t>Mcnulty</a:t>
            </a:r>
            <a:r>
              <a:rPr lang="en-US" i="0" dirty="0">
                <a:effectLst/>
                <a:latin typeface="Helvetica" pitchFamily="2" charset="0"/>
              </a:rPr>
              <a:t>. Our role at that time was to assist in the collection of preclinical data to further or drug development efforts. Majority of our work focused on evaluating the safety profile of our lead compound (eIF2B). Over the years our team grew along with our responsibilities to include disease modeling. Today, </a:t>
            </a:r>
            <a:r>
              <a:rPr lang="en-US" sz="1200" dirty="0">
                <a:solidFill>
                  <a:schemeClr val="bg1"/>
                </a:solidFill>
              </a:rPr>
              <a:t>Dr. Ganesh </a:t>
            </a:r>
            <a:r>
              <a:rPr lang="en-US" sz="1200" dirty="0" err="1">
                <a:solidFill>
                  <a:schemeClr val="bg1"/>
                </a:solidFill>
              </a:rPr>
              <a:t>Kolumam</a:t>
            </a:r>
            <a:r>
              <a:rPr lang="en-US" sz="1200" dirty="0">
                <a:solidFill>
                  <a:schemeClr val="bg1"/>
                </a:solidFill>
              </a:rPr>
              <a:t> leads the Physiology group, and the team consisting of members with multidisciplinary expertise in preclinical drug discovery research and development. Our main objectives were to develop preclinical models to gain a deeper understanding of disease pathophysiology and perform proof-of concept studies through target validation using various cutting edge molecular and biochemical approaches.</a:t>
            </a:r>
            <a:r>
              <a:rPr lang="en-US" sz="1200" i="0" dirty="0">
                <a:solidFill>
                  <a:schemeClr val="bg1"/>
                </a:solidFill>
                <a:effectLst/>
                <a:latin typeface="Helvetica" pitchFamily="2" charset="0"/>
              </a:rPr>
              <a:t> </a:t>
            </a:r>
            <a:r>
              <a:rPr lang="en-US" i="0" dirty="0">
                <a:effectLst/>
                <a:latin typeface="Helvetica" pitchFamily="2" charset="0"/>
              </a:rPr>
              <a:t>From 2018 – 2022, I led the development of large-scale multi-tissue bulk and single cell </a:t>
            </a:r>
            <a:r>
              <a:rPr lang="en-US" i="0" dirty="0" err="1">
                <a:effectLst/>
                <a:latin typeface="Helvetica" pitchFamily="2" charset="0"/>
              </a:rPr>
              <a:t>RNAseq</a:t>
            </a:r>
            <a:r>
              <a:rPr lang="en-US" i="0" dirty="0">
                <a:effectLst/>
                <a:latin typeface="Helvetica" pitchFamily="2" charset="0"/>
              </a:rPr>
              <a:t> workflows to assist research and development efforts within the In Vivo Physiology team. The development of these workflows required an iterative processing mindset involving in vivo disease modeling and subsequent RNA isolation optimization. As a group we were able to leverage next generation sequencing as a discovery tool for complex phenotypes including, neurodegeneration, muscle atrophy, and metabolic syndrome. My workflow continues to be used to assist in achieving Drug Development corporate goals which includes identifying biomarker(s) in human specimens and generating preclinical data that would support there use as a tractable clinical biomarker(s) for new disease indication.</a:t>
            </a:r>
          </a:p>
          <a:p>
            <a:endParaRPr lang="en-US" dirty="0"/>
          </a:p>
        </p:txBody>
      </p:sp>
      <p:sp>
        <p:nvSpPr>
          <p:cNvPr id="4" name="Slide Number Placeholder 3"/>
          <p:cNvSpPr>
            <a:spLocks noGrp="1"/>
          </p:cNvSpPr>
          <p:nvPr>
            <p:ph type="sldNum" sz="quarter" idx="5"/>
          </p:nvPr>
        </p:nvSpPr>
        <p:spPr/>
        <p:txBody>
          <a:bodyPr/>
          <a:lstStyle/>
          <a:p>
            <a:fld id="{E7A40BC3-B953-FD4F-8819-D765FCF34F35}" type="slidenum">
              <a:rPr lang="en-US" smtClean="0"/>
              <a:t>8</a:t>
            </a:fld>
            <a:endParaRPr lang="en-US"/>
          </a:p>
        </p:txBody>
      </p:sp>
    </p:spTree>
    <p:extLst>
      <p:ext uri="{BB962C8B-B14F-4D97-AF65-F5344CB8AC3E}">
        <p14:creationId xmlns:p14="http://schemas.microsoft.com/office/powerpoint/2010/main" val="3484102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Most notable was my workflows contribution to a recent publication by Dr. Jacob Kimmel in Cell Reports. We utilized my workflow to isolate muscle mononuclear cells from young and aged mice followed by single cell RNA sequencing. </a:t>
            </a:r>
            <a:r>
              <a:rPr lang="en-US" i="0" dirty="0">
                <a:effectLst/>
                <a:latin typeface="Helvetica" pitchFamily="2" charset="0"/>
              </a:rPr>
              <a:t>We found that aged </a:t>
            </a:r>
            <a:r>
              <a:rPr lang="en-US" i="0" dirty="0" err="1">
                <a:effectLst/>
                <a:latin typeface="Helvetica" pitchFamily="2" charset="0"/>
              </a:rPr>
              <a:t>MuSCs</a:t>
            </a:r>
            <a:r>
              <a:rPr lang="en-US" i="0" dirty="0">
                <a:effectLst/>
                <a:latin typeface="Helvetica" pitchFamily="2" charset="0"/>
              </a:rPr>
              <a:t> follow the same differentiation trajectory as young cells but stall in differentiation near a commitment decision. Our results suggested that differentiation reveals latent features of aging and that fate commitment decisions are delayed in aged myogenic cells in vitro. We were proud of our work and the success of the workflow, but everything came to a halt as the global pandemic hit. </a:t>
            </a:r>
            <a:endParaRPr lang="en-US" dirty="0"/>
          </a:p>
        </p:txBody>
      </p:sp>
      <p:sp>
        <p:nvSpPr>
          <p:cNvPr id="4" name="Slide Number Placeholder 3"/>
          <p:cNvSpPr>
            <a:spLocks noGrp="1"/>
          </p:cNvSpPr>
          <p:nvPr>
            <p:ph type="sldNum" sz="quarter" idx="5"/>
          </p:nvPr>
        </p:nvSpPr>
        <p:spPr/>
        <p:txBody>
          <a:bodyPr/>
          <a:lstStyle/>
          <a:p>
            <a:fld id="{E7A40BC3-B953-FD4F-8819-D765FCF34F35}" type="slidenum">
              <a:rPr lang="en-US" smtClean="0"/>
              <a:t>9</a:t>
            </a:fld>
            <a:endParaRPr lang="en-US"/>
          </a:p>
        </p:txBody>
      </p:sp>
    </p:spTree>
    <p:extLst>
      <p:ext uri="{BB962C8B-B14F-4D97-AF65-F5344CB8AC3E}">
        <p14:creationId xmlns:p14="http://schemas.microsoft.com/office/powerpoint/2010/main" val="2640765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26C96-2D46-9C4B-AE46-859B792ABC19}"/>
              </a:ext>
            </a:extLst>
          </p:cNvPr>
          <p:cNvSpPr>
            <a:spLocks noGrp="1"/>
          </p:cNvSpPr>
          <p:nvPr>
            <p:ph type="ctrTitle"/>
          </p:nvPr>
        </p:nvSpPr>
        <p:spPr>
          <a:xfrm>
            <a:off x="1859280" y="1041400"/>
            <a:ext cx="9072880" cy="2387600"/>
          </a:xfrm>
        </p:spPr>
        <p:txBody>
          <a:bodyPr anchor="b"/>
          <a:lstStyle>
            <a:lvl1pPr algn="l">
              <a:defRPr sz="6000">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5E1DDBC-27B7-EE49-AF57-DEA041F418A9}"/>
              </a:ext>
            </a:extLst>
          </p:cNvPr>
          <p:cNvSpPr>
            <a:spLocks noGrp="1"/>
          </p:cNvSpPr>
          <p:nvPr>
            <p:ph type="subTitle" idx="1"/>
          </p:nvPr>
        </p:nvSpPr>
        <p:spPr>
          <a:xfrm>
            <a:off x="1859280" y="3521075"/>
            <a:ext cx="9072880" cy="1655762"/>
          </a:xfrm>
        </p:spPr>
        <p:txBody>
          <a:bodyPr/>
          <a:lstStyle>
            <a:lvl1pPr marL="0" indent="0" algn="l">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69691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Comparison">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B74D571-5D0A-1C4A-8AEF-1EC65E11EB3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6C56BB26-8D17-FF41-8233-095B59A9CDAE}"/>
              </a:ext>
            </a:extLst>
          </p:cNvPr>
          <p:cNvSpPr>
            <a:spLocks noGrp="1"/>
          </p:cNvSpPr>
          <p:nvPr>
            <p:ph type="body" idx="1"/>
          </p:nvPr>
        </p:nvSpPr>
        <p:spPr>
          <a:xfrm>
            <a:off x="1918652" y="1681163"/>
            <a:ext cx="4582160"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FB5802E-8632-E64F-8945-8F160C08F39F}"/>
              </a:ext>
            </a:extLst>
          </p:cNvPr>
          <p:cNvSpPr>
            <a:spLocks noGrp="1"/>
          </p:cNvSpPr>
          <p:nvPr>
            <p:ph type="body" sz="quarter" idx="3"/>
          </p:nvPr>
        </p:nvSpPr>
        <p:spPr>
          <a:xfrm>
            <a:off x="6771640" y="1681163"/>
            <a:ext cx="458374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BCF88939-A5E5-534A-8777-76D8C439AFE1}"/>
              </a:ext>
            </a:extLst>
          </p:cNvPr>
          <p:cNvSpPr>
            <a:spLocks noGrp="1"/>
          </p:cNvSpPr>
          <p:nvPr>
            <p:ph type="dt" sz="half" idx="10"/>
          </p:nvPr>
        </p:nvSpPr>
        <p:spPr/>
        <p:txBody>
          <a:bodyPr/>
          <a:lstStyle/>
          <a:p>
            <a:fld id="{B10FC646-D706-F744-8D74-285615B3AD1C}" type="datetimeFigureOut">
              <a:rPr lang="en-US" smtClean="0"/>
              <a:t>11/22/22</a:t>
            </a:fld>
            <a:endParaRPr lang="en-US"/>
          </a:p>
        </p:txBody>
      </p:sp>
      <p:sp>
        <p:nvSpPr>
          <p:cNvPr id="8" name="Footer Placeholder 7">
            <a:extLst>
              <a:ext uri="{FF2B5EF4-FFF2-40B4-BE49-F238E27FC236}">
                <a16:creationId xmlns:a16="http://schemas.microsoft.com/office/drawing/2014/main" id="{014D3F7B-B0B5-EE48-ADBA-3DA485EF35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F55C2-337F-F94B-AA8D-2667A97CEF10}"/>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0" name="Content Placeholder 2">
            <a:extLst>
              <a:ext uri="{FF2B5EF4-FFF2-40B4-BE49-F238E27FC236}">
                <a16:creationId xmlns:a16="http://schemas.microsoft.com/office/drawing/2014/main" id="{8C8E4565-FC2C-B444-8F57-8F7547ABAC29}"/>
              </a:ext>
            </a:extLst>
          </p:cNvPr>
          <p:cNvSpPr>
            <a:spLocks noGrp="1"/>
          </p:cNvSpPr>
          <p:nvPr>
            <p:ph sz="half" idx="13"/>
          </p:nvPr>
        </p:nvSpPr>
        <p:spPr>
          <a:xfrm>
            <a:off x="1920240" y="2671762"/>
            <a:ext cx="4582160" cy="298735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6B9C816B-C660-9C4B-8BB9-ED115ACA4448}"/>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solidFill>
                  <a:schemeClr val="accent1"/>
                </a:solidFill>
              </a:rPr>
              <a:t>Click to edit Master title style</a:t>
            </a:r>
          </a:p>
        </p:txBody>
      </p:sp>
      <p:sp>
        <p:nvSpPr>
          <p:cNvPr id="12" name="Content Placeholder 2">
            <a:extLst>
              <a:ext uri="{FF2B5EF4-FFF2-40B4-BE49-F238E27FC236}">
                <a16:creationId xmlns:a16="http://schemas.microsoft.com/office/drawing/2014/main" id="{01E401C8-8FFC-A04D-A35D-59169EAE3D32}"/>
              </a:ext>
            </a:extLst>
          </p:cNvPr>
          <p:cNvSpPr>
            <a:spLocks noGrp="1"/>
          </p:cNvSpPr>
          <p:nvPr>
            <p:ph sz="half" idx="14"/>
          </p:nvPr>
        </p:nvSpPr>
        <p:spPr>
          <a:xfrm>
            <a:off x="6771640" y="2671762"/>
            <a:ext cx="4582160" cy="298735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2187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pic>
        <p:nvPicPr>
          <p:cNvPr id="8" name="Picture 7" descr="A picture containing sitting, water, man, black&#10;&#10;Description automatically generated">
            <a:extLst>
              <a:ext uri="{FF2B5EF4-FFF2-40B4-BE49-F238E27FC236}">
                <a16:creationId xmlns:a16="http://schemas.microsoft.com/office/drawing/2014/main" id="{5C761069-666A-9F4F-AAE5-C820E56AA2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1920240" y="365125"/>
            <a:ext cx="9433560" cy="1325563"/>
          </a:xfrm>
        </p:spPr>
        <p:txBody>
          <a:bodyPr/>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7237528-8BB0-6B46-9CD9-542AA14DDB32}"/>
              </a:ext>
            </a:extLst>
          </p:cNvPr>
          <p:cNvSpPr>
            <a:spLocks noGrp="1"/>
          </p:cNvSpPr>
          <p:nvPr>
            <p:ph idx="1"/>
          </p:nvPr>
        </p:nvSpPr>
        <p:spPr>
          <a:xfrm>
            <a:off x="1920240" y="1825625"/>
            <a:ext cx="9433560" cy="39554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1920240" y="6356350"/>
            <a:ext cx="2611120" cy="365125"/>
          </a:xfrm>
        </p:spPr>
        <p:txBody>
          <a:bodyPr/>
          <a:lstStyle>
            <a:lvl1pPr>
              <a:defRPr>
                <a:solidFill>
                  <a:schemeClr val="tx1">
                    <a:lumMod val="75000"/>
                    <a:lumOff val="25000"/>
                  </a:schemeClr>
                </a:solidFill>
              </a:defRPr>
            </a:lvl1pPr>
          </a:lstStyle>
          <a:p>
            <a:fld id="{B10FC646-D706-F744-8D74-285615B3AD1C}" type="datetimeFigureOut">
              <a:rPr lang="en-US" smtClean="0"/>
              <a:pPr/>
              <a:t>11/22/22</a:t>
            </a:fld>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p:txBody>
          <a:bodyPr/>
          <a:lstStyle>
            <a:lvl1pPr>
              <a:defRPr>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lvl1pPr>
              <a:defRPr>
                <a:solidFill>
                  <a:schemeClr val="tx1">
                    <a:lumMod val="75000"/>
                    <a:lumOff val="25000"/>
                  </a:schemeClr>
                </a:solidFill>
              </a:defRPr>
            </a:lvl1pPr>
          </a:lstStyle>
          <a:p>
            <a:fld id="{7EE6AFEC-37F4-1D48-80F4-D3D02F74536C}" type="slidenum">
              <a:rPr lang="en-US" smtClean="0"/>
              <a:pPr/>
              <a:t>‹#›</a:t>
            </a:fld>
            <a:endParaRPr lang="en-US"/>
          </a:p>
        </p:txBody>
      </p:sp>
    </p:spTree>
    <p:extLst>
      <p:ext uri="{BB962C8B-B14F-4D97-AF65-F5344CB8AC3E}">
        <p14:creationId xmlns:p14="http://schemas.microsoft.com/office/powerpoint/2010/main" val="902865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pic>
        <p:nvPicPr>
          <p:cNvPr id="4" name="Picture 3" descr="A picture containing sitting, water, man, black&#10;&#10;Description automatically generated">
            <a:extLst>
              <a:ext uri="{FF2B5EF4-FFF2-40B4-BE49-F238E27FC236}">
                <a16:creationId xmlns:a16="http://schemas.microsoft.com/office/drawing/2014/main" id="{D65D4768-7035-6E47-8FDF-2C1C622E73A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AD4CAFE-77C6-2B47-A011-297FF70AFF8E}"/>
              </a:ext>
            </a:extLst>
          </p:cNvPr>
          <p:cNvSpPr>
            <a:spLocks noGrp="1"/>
          </p:cNvSpPr>
          <p:nvPr>
            <p:ph sz="half" idx="1"/>
          </p:nvPr>
        </p:nvSpPr>
        <p:spPr>
          <a:xfrm>
            <a:off x="1920240" y="1825625"/>
            <a:ext cx="4582160" cy="383349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E78DEC-E24D-5E4F-929A-926B6CED4916}"/>
              </a:ext>
            </a:extLst>
          </p:cNvPr>
          <p:cNvSpPr>
            <a:spLocks noGrp="1"/>
          </p:cNvSpPr>
          <p:nvPr>
            <p:ph type="dt" sz="half" idx="10"/>
          </p:nvPr>
        </p:nvSpPr>
        <p:spPr>
          <a:xfrm>
            <a:off x="1920240" y="6356350"/>
            <a:ext cx="2611120" cy="365125"/>
          </a:xfrm>
        </p:spPr>
        <p:txBody>
          <a:bodyPr/>
          <a:lstStyle>
            <a:lvl1pPr>
              <a:defRPr>
                <a:solidFill>
                  <a:schemeClr val="tx1">
                    <a:lumMod val="75000"/>
                    <a:lumOff val="25000"/>
                  </a:schemeClr>
                </a:solidFill>
              </a:defRPr>
            </a:lvl1pPr>
          </a:lstStyle>
          <a:p>
            <a:fld id="{B10FC646-D706-F744-8D74-285615B3AD1C}" type="datetimeFigureOut">
              <a:rPr lang="en-US" smtClean="0"/>
              <a:pPr/>
              <a:t>11/22/22</a:t>
            </a:fld>
            <a:endParaRPr lang="en-US"/>
          </a:p>
        </p:txBody>
      </p:sp>
      <p:sp>
        <p:nvSpPr>
          <p:cNvPr id="6" name="Footer Placeholder 5">
            <a:extLst>
              <a:ext uri="{FF2B5EF4-FFF2-40B4-BE49-F238E27FC236}">
                <a16:creationId xmlns:a16="http://schemas.microsoft.com/office/drawing/2014/main" id="{D8E8C3D4-F607-1F4C-89FB-51FC6CDE4CCB}"/>
              </a:ext>
            </a:extLst>
          </p:cNvPr>
          <p:cNvSpPr>
            <a:spLocks noGrp="1"/>
          </p:cNvSpPr>
          <p:nvPr>
            <p:ph type="ftr" sz="quarter" idx="11"/>
          </p:nvPr>
        </p:nvSpPr>
        <p:spPr/>
        <p:txBody>
          <a:bodyPr/>
          <a:lstStyle>
            <a:lvl1pPr>
              <a:defRPr>
                <a:solidFill>
                  <a:schemeClr val="tx1">
                    <a:lumMod val="75000"/>
                    <a:lumOff val="25000"/>
                  </a:schemeClr>
                </a:solidFill>
              </a:defRPr>
            </a:lvl1pPr>
          </a:lstStyle>
          <a:p>
            <a:endParaRPr lang="en-US"/>
          </a:p>
        </p:txBody>
      </p:sp>
      <p:sp>
        <p:nvSpPr>
          <p:cNvPr id="7" name="Slide Number Placeholder 6">
            <a:extLst>
              <a:ext uri="{FF2B5EF4-FFF2-40B4-BE49-F238E27FC236}">
                <a16:creationId xmlns:a16="http://schemas.microsoft.com/office/drawing/2014/main" id="{2C140EA9-9A4A-154E-835E-F0346154DF63}"/>
              </a:ext>
            </a:extLst>
          </p:cNvPr>
          <p:cNvSpPr>
            <a:spLocks noGrp="1"/>
          </p:cNvSpPr>
          <p:nvPr>
            <p:ph type="sldNum" sz="quarter" idx="12"/>
          </p:nvPr>
        </p:nvSpPr>
        <p:spPr/>
        <p:txBody>
          <a:bodyPr/>
          <a:lstStyle>
            <a:lvl1pPr>
              <a:defRPr>
                <a:solidFill>
                  <a:schemeClr val="tx1">
                    <a:lumMod val="75000"/>
                    <a:lumOff val="25000"/>
                  </a:schemeClr>
                </a:solidFill>
              </a:defRPr>
            </a:lvl1pPr>
          </a:lstStyle>
          <a:p>
            <a:fld id="{7EE6AFEC-37F4-1D48-80F4-D3D02F74536C}" type="slidenum">
              <a:rPr lang="en-US" smtClean="0"/>
              <a:pPr/>
              <a:t>‹#›</a:t>
            </a:fld>
            <a:endParaRPr lang="en-US"/>
          </a:p>
        </p:txBody>
      </p:sp>
      <p:sp>
        <p:nvSpPr>
          <p:cNvPr id="8" name="Title 1">
            <a:extLst>
              <a:ext uri="{FF2B5EF4-FFF2-40B4-BE49-F238E27FC236}">
                <a16:creationId xmlns:a16="http://schemas.microsoft.com/office/drawing/2014/main" id="{B6EE7176-8C0B-1F43-9A31-283CA5592829}"/>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solidFill>
                  <a:schemeClr val="accent1"/>
                </a:solidFill>
              </a:rPr>
              <a:t>Click to edit Master title style</a:t>
            </a:r>
          </a:p>
        </p:txBody>
      </p:sp>
      <p:sp>
        <p:nvSpPr>
          <p:cNvPr id="10" name="Content Placeholder 2">
            <a:extLst>
              <a:ext uri="{FF2B5EF4-FFF2-40B4-BE49-F238E27FC236}">
                <a16:creationId xmlns:a16="http://schemas.microsoft.com/office/drawing/2014/main" id="{C4EF6F23-0457-734A-8122-E94EE569E45B}"/>
              </a:ext>
            </a:extLst>
          </p:cNvPr>
          <p:cNvSpPr>
            <a:spLocks noGrp="1"/>
          </p:cNvSpPr>
          <p:nvPr>
            <p:ph sz="half" idx="13"/>
          </p:nvPr>
        </p:nvSpPr>
        <p:spPr>
          <a:xfrm>
            <a:off x="6771640" y="1825625"/>
            <a:ext cx="4582160" cy="383349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24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Comparison">
    <p:spTree>
      <p:nvGrpSpPr>
        <p:cNvPr id="1" name=""/>
        <p:cNvGrpSpPr/>
        <p:nvPr/>
      </p:nvGrpSpPr>
      <p:grpSpPr>
        <a:xfrm>
          <a:off x="0" y="0"/>
          <a:ext cx="0" cy="0"/>
          <a:chOff x="0" y="0"/>
          <a:chExt cx="0" cy="0"/>
        </a:xfrm>
      </p:grpSpPr>
      <p:pic>
        <p:nvPicPr>
          <p:cNvPr id="4" name="Picture 3" descr="A picture containing sitting, water, man, black&#10;&#10;Description automatically generated">
            <a:extLst>
              <a:ext uri="{FF2B5EF4-FFF2-40B4-BE49-F238E27FC236}">
                <a16:creationId xmlns:a16="http://schemas.microsoft.com/office/drawing/2014/main" id="{93491192-B8BA-BE43-9DB4-C892BF178B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6C56BB26-8D17-FF41-8233-095B59A9CDAE}"/>
              </a:ext>
            </a:extLst>
          </p:cNvPr>
          <p:cNvSpPr>
            <a:spLocks noGrp="1"/>
          </p:cNvSpPr>
          <p:nvPr>
            <p:ph type="body" idx="1"/>
          </p:nvPr>
        </p:nvSpPr>
        <p:spPr>
          <a:xfrm>
            <a:off x="1918652" y="1681163"/>
            <a:ext cx="4582160"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FB5802E-8632-E64F-8945-8F160C08F39F}"/>
              </a:ext>
            </a:extLst>
          </p:cNvPr>
          <p:cNvSpPr>
            <a:spLocks noGrp="1"/>
          </p:cNvSpPr>
          <p:nvPr>
            <p:ph type="body" sz="quarter" idx="3"/>
          </p:nvPr>
        </p:nvSpPr>
        <p:spPr>
          <a:xfrm>
            <a:off x="6771640" y="1681163"/>
            <a:ext cx="458374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BCF88939-A5E5-534A-8777-76D8C439AFE1}"/>
              </a:ext>
            </a:extLst>
          </p:cNvPr>
          <p:cNvSpPr>
            <a:spLocks noGrp="1"/>
          </p:cNvSpPr>
          <p:nvPr>
            <p:ph type="dt" sz="half" idx="10"/>
          </p:nvPr>
        </p:nvSpPr>
        <p:spPr/>
        <p:txBody>
          <a:bodyPr/>
          <a:lstStyle>
            <a:lvl1pPr>
              <a:defRPr>
                <a:solidFill>
                  <a:schemeClr val="tx1">
                    <a:lumMod val="75000"/>
                    <a:lumOff val="25000"/>
                  </a:schemeClr>
                </a:solidFill>
              </a:defRPr>
            </a:lvl1pPr>
          </a:lstStyle>
          <a:p>
            <a:fld id="{B10FC646-D706-F744-8D74-285615B3AD1C}" type="datetimeFigureOut">
              <a:rPr lang="en-US" smtClean="0"/>
              <a:pPr/>
              <a:t>11/22/22</a:t>
            </a:fld>
            <a:endParaRPr lang="en-US"/>
          </a:p>
        </p:txBody>
      </p:sp>
      <p:sp>
        <p:nvSpPr>
          <p:cNvPr id="8" name="Footer Placeholder 7">
            <a:extLst>
              <a:ext uri="{FF2B5EF4-FFF2-40B4-BE49-F238E27FC236}">
                <a16:creationId xmlns:a16="http://schemas.microsoft.com/office/drawing/2014/main" id="{014D3F7B-B0B5-EE48-ADBA-3DA485EF3553}"/>
              </a:ext>
            </a:extLst>
          </p:cNvPr>
          <p:cNvSpPr>
            <a:spLocks noGrp="1"/>
          </p:cNvSpPr>
          <p:nvPr>
            <p:ph type="ftr" sz="quarter" idx="11"/>
          </p:nvPr>
        </p:nvSpPr>
        <p:spPr/>
        <p:txBody>
          <a:bodyPr/>
          <a:lstStyle>
            <a:lvl1pPr>
              <a:defRPr>
                <a:solidFill>
                  <a:schemeClr val="tx1">
                    <a:lumMod val="75000"/>
                    <a:lumOff val="25000"/>
                  </a:schemeClr>
                </a:solidFill>
              </a:defRPr>
            </a:lvl1pPr>
          </a:lstStyle>
          <a:p>
            <a:endParaRPr lang="en-US"/>
          </a:p>
        </p:txBody>
      </p:sp>
      <p:sp>
        <p:nvSpPr>
          <p:cNvPr id="9" name="Slide Number Placeholder 8">
            <a:extLst>
              <a:ext uri="{FF2B5EF4-FFF2-40B4-BE49-F238E27FC236}">
                <a16:creationId xmlns:a16="http://schemas.microsoft.com/office/drawing/2014/main" id="{CC0F55C2-337F-F94B-AA8D-2667A97CEF10}"/>
              </a:ext>
            </a:extLst>
          </p:cNvPr>
          <p:cNvSpPr>
            <a:spLocks noGrp="1"/>
          </p:cNvSpPr>
          <p:nvPr>
            <p:ph type="sldNum" sz="quarter" idx="12"/>
          </p:nvPr>
        </p:nvSpPr>
        <p:spPr/>
        <p:txBody>
          <a:bodyPr/>
          <a:lstStyle>
            <a:lvl1pPr>
              <a:defRPr>
                <a:solidFill>
                  <a:schemeClr val="tx1">
                    <a:lumMod val="75000"/>
                    <a:lumOff val="25000"/>
                  </a:schemeClr>
                </a:solidFill>
              </a:defRPr>
            </a:lvl1pPr>
          </a:lstStyle>
          <a:p>
            <a:fld id="{7EE6AFEC-37F4-1D48-80F4-D3D02F74536C}" type="slidenum">
              <a:rPr lang="en-US" smtClean="0"/>
              <a:pPr/>
              <a:t>‹#›</a:t>
            </a:fld>
            <a:endParaRPr lang="en-US"/>
          </a:p>
        </p:txBody>
      </p:sp>
      <p:sp>
        <p:nvSpPr>
          <p:cNvPr id="10" name="Content Placeholder 2">
            <a:extLst>
              <a:ext uri="{FF2B5EF4-FFF2-40B4-BE49-F238E27FC236}">
                <a16:creationId xmlns:a16="http://schemas.microsoft.com/office/drawing/2014/main" id="{8C8E4565-FC2C-B444-8F57-8F7547ABAC29}"/>
              </a:ext>
            </a:extLst>
          </p:cNvPr>
          <p:cNvSpPr>
            <a:spLocks noGrp="1"/>
          </p:cNvSpPr>
          <p:nvPr>
            <p:ph sz="half" idx="13"/>
          </p:nvPr>
        </p:nvSpPr>
        <p:spPr>
          <a:xfrm>
            <a:off x="1920240" y="2671762"/>
            <a:ext cx="4582160" cy="298735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6B9C816B-C660-9C4B-8BB9-ED115ACA4448}"/>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solidFill>
                  <a:schemeClr val="accent1"/>
                </a:solidFill>
              </a:rPr>
              <a:t>Click to edit Master title style</a:t>
            </a:r>
          </a:p>
        </p:txBody>
      </p:sp>
      <p:sp>
        <p:nvSpPr>
          <p:cNvPr id="12" name="Content Placeholder 2">
            <a:extLst>
              <a:ext uri="{FF2B5EF4-FFF2-40B4-BE49-F238E27FC236}">
                <a16:creationId xmlns:a16="http://schemas.microsoft.com/office/drawing/2014/main" id="{01E401C8-8FFC-A04D-A35D-59169EAE3D32}"/>
              </a:ext>
            </a:extLst>
          </p:cNvPr>
          <p:cNvSpPr>
            <a:spLocks noGrp="1"/>
          </p:cNvSpPr>
          <p:nvPr>
            <p:ph sz="half" idx="14"/>
          </p:nvPr>
        </p:nvSpPr>
        <p:spPr>
          <a:xfrm>
            <a:off x="6771640" y="2671762"/>
            <a:ext cx="4582160" cy="298735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357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733991" y="365124"/>
            <a:ext cx="9433560" cy="1325563"/>
          </a:xfrm>
        </p:spPr>
        <p:txBody>
          <a:bodyPr/>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7237528-8BB0-6B46-9CD9-542AA14DDB32}"/>
              </a:ext>
            </a:extLst>
          </p:cNvPr>
          <p:cNvSpPr>
            <a:spLocks noGrp="1"/>
          </p:cNvSpPr>
          <p:nvPr>
            <p:ph idx="1"/>
          </p:nvPr>
        </p:nvSpPr>
        <p:spPr>
          <a:xfrm>
            <a:off x="733991" y="1825624"/>
            <a:ext cx="9433560" cy="39554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733991" y="6356349"/>
            <a:ext cx="2611120" cy="365125"/>
          </a:xfrm>
        </p:spPr>
        <p:txBody>
          <a:bodyPr/>
          <a:lstStyle/>
          <a:p>
            <a:fld id="{B10FC646-D706-F744-8D74-285615B3AD1C}" type="datetimeFigureOut">
              <a:rPr lang="en-US" smtClean="0"/>
              <a:t>11/22/22</a:t>
            </a:fld>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a:xfrm>
            <a:off x="4260815" y="6356349"/>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7" name="Rectangle 6">
            <a:extLst>
              <a:ext uri="{FF2B5EF4-FFF2-40B4-BE49-F238E27FC236}">
                <a16:creationId xmlns:a16="http://schemas.microsoft.com/office/drawing/2014/main" id="{73F605C5-BD40-734A-AB47-1AB540BD6027}"/>
              </a:ext>
            </a:extLst>
          </p:cNvPr>
          <p:cNvSpPr/>
          <p:nvPr userDrawn="1"/>
        </p:nvSpPr>
        <p:spPr>
          <a:xfrm>
            <a:off x="10392032" y="0"/>
            <a:ext cx="1507525" cy="1037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47083391-1808-D443-ABF7-DAF37B526095}"/>
              </a:ext>
            </a:extLst>
          </p:cNvPr>
          <p:cNvPicPr>
            <a:picLocks noChangeAspect="1"/>
          </p:cNvPicPr>
          <p:nvPr userDrawn="1"/>
        </p:nvPicPr>
        <p:blipFill rotWithShape="1">
          <a:blip r:embed="rId2"/>
          <a:srcRect b="46188"/>
          <a:stretch/>
        </p:blipFill>
        <p:spPr>
          <a:xfrm>
            <a:off x="10392032" y="253171"/>
            <a:ext cx="1507525" cy="605767"/>
          </a:xfrm>
          <a:prstGeom prst="rect">
            <a:avLst/>
          </a:prstGeom>
        </p:spPr>
      </p:pic>
    </p:spTree>
    <p:extLst>
      <p:ext uri="{BB962C8B-B14F-4D97-AF65-F5344CB8AC3E}">
        <p14:creationId xmlns:p14="http://schemas.microsoft.com/office/powerpoint/2010/main" val="3460223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CB83A58-32AA-6D43-AF43-70D9862A3FC1}"/>
              </a:ext>
            </a:extLst>
          </p:cNvPr>
          <p:cNvGrpSpPr/>
          <p:nvPr userDrawn="1"/>
        </p:nvGrpSpPr>
        <p:grpSpPr>
          <a:xfrm>
            <a:off x="0" y="0"/>
            <a:ext cx="4315900" cy="6858000"/>
            <a:chOff x="-1" y="0"/>
            <a:chExt cx="4315900" cy="6858000"/>
          </a:xfrm>
        </p:grpSpPr>
        <p:pic>
          <p:nvPicPr>
            <p:cNvPr id="17" name="Picture 16" descr="A close up of a logo&#10;&#10;Description automatically generated">
              <a:extLst>
                <a:ext uri="{FF2B5EF4-FFF2-40B4-BE49-F238E27FC236}">
                  <a16:creationId xmlns:a16="http://schemas.microsoft.com/office/drawing/2014/main" id="{D6E02BDA-92F0-4F43-82C6-9571E6B45151}"/>
                </a:ext>
              </a:extLst>
            </p:cNvPr>
            <p:cNvPicPr>
              <a:picLocks noChangeAspect="1"/>
            </p:cNvPicPr>
            <p:nvPr userDrawn="1"/>
          </p:nvPicPr>
          <p:blipFill rotWithShape="1">
            <a:blip r:embed="rId2"/>
            <a:srcRect r="87308" b="16582"/>
            <a:stretch/>
          </p:blipFill>
          <p:spPr>
            <a:xfrm>
              <a:off x="2768453" y="0"/>
              <a:ext cx="1547446" cy="6858000"/>
            </a:xfrm>
            <a:prstGeom prst="rect">
              <a:avLst/>
            </a:prstGeom>
          </p:spPr>
        </p:pic>
        <p:sp>
          <p:nvSpPr>
            <p:cNvPr id="18" name="Rectangle 17">
              <a:extLst>
                <a:ext uri="{FF2B5EF4-FFF2-40B4-BE49-F238E27FC236}">
                  <a16:creationId xmlns:a16="http://schemas.microsoft.com/office/drawing/2014/main" id="{9D19BB77-1F1D-F144-8A0F-B3A34033D6D3}"/>
                </a:ext>
              </a:extLst>
            </p:cNvPr>
            <p:cNvSpPr/>
            <p:nvPr userDrawn="1"/>
          </p:nvSpPr>
          <p:spPr>
            <a:xfrm>
              <a:off x="-1" y="0"/>
              <a:ext cx="426081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a:xfrm>
            <a:off x="4260815" y="6356349"/>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1" name="Picture Placeholder 10">
            <a:extLst>
              <a:ext uri="{FF2B5EF4-FFF2-40B4-BE49-F238E27FC236}">
                <a16:creationId xmlns:a16="http://schemas.microsoft.com/office/drawing/2014/main" id="{261DBE08-73EE-E248-9A94-3E3F3A4D9BD6}"/>
              </a:ext>
            </a:extLst>
          </p:cNvPr>
          <p:cNvSpPr>
            <a:spLocks noGrp="1"/>
          </p:cNvSpPr>
          <p:nvPr>
            <p:ph type="pic" sz="quarter" idx="13"/>
          </p:nvPr>
        </p:nvSpPr>
        <p:spPr>
          <a:xfrm>
            <a:off x="4315900" y="0"/>
            <a:ext cx="7876099" cy="6858000"/>
          </a:xfrm>
        </p:spPr>
        <p:txBody>
          <a:bodyPr/>
          <a:lstStyle/>
          <a:p>
            <a:endParaRPr lang="en-US"/>
          </a:p>
        </p:txBody>
      </p:sp>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208723" y="365124"/>
            <a:ext cx="3925956" cy="1325563"/>
          </a:xfrm>
        </p:spPr>
        <p:txBody>
          <a:bodyPr/>
          <a:lstStyle>
            <a:lvl1pPr>
              <a:defRPr>
                <a:solidFill>
                  <a:schemeClr val="bg1"/>
                </a:solidFill>
              </a:defRPr>
            </a:lvl1pPr>
          </a:lstStyle>
          <a:p>
            <a:r>
              <a:rPr lang="en-US" dirty="0"/>
              <a:t>Click to edit Master title style</a:t>
            </a:r>
          </a:p>
        </p:txBody>
      </p:sp>
      <p:sp>
        <p:nvSpPr>
          <p:cNvPr id="15" name="Content Placeholder 2">
            <a:extLst>
              <a:ext uri="{FF2B5EF4-FFF2-40B4-BE49-F238E27FC236}">
                <a16:creationId xmlns:a16="http://schemas.microsoft.com/office/drawing/2014/main" id="{610EFE22-2DB5-264B-A504-D61E5816F85E}"/>
              </a:ext>
            </a:extLst>
          </p:cNvPr>
          <p:cNvSpPr>
            <a:spLocks noGrp="1"/>
          </p:cNvSpPr>
          <p:nvPr>
            <p:ph idx="1"/>
          </p:nvPr>
        </p:nvSpPr>
        <p:spPr>
          <a:xfrm>
            <a:off x="208723" y="1835564"/>
            <a:ext cx="3925956" cy="39554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descr="Text&#10;&#10;Description automatically generated">
            <a:extLst>
              <a:ext uri="{FF2B5EF4-FFF2-40B4-BE49-F238E27FC236}">
                <a16:creationId xmlns:a16="http://schemas.microsoft.com/office/drawing/2014/main" id="{2D5B1C5A-E9E3-6647-9073-279D660A5B61}"/>
              </a:ext>
            </a:extLst>
          </p:cNvPr>
          <p:cNvPicPr>
            <a:picLocks noChangeAspect="1"/>
          </p:cNvPicPr>
          <p:nvPr userDrawn="1"/>
        </p:nvPicPr>
        <p:blipFill rotWithShape="1">
          <a:blip r:embed="rId3"/>
          <a:srcRect b="46188"/>
          <a:stretch/>
        </p:blipFill>
        <p:spPr>
          <a:xfrm>
            <a:off x="0" y="6115707"/>
            <a:ext cx="1507525" cy="605767"/>
          </a:xfrm>
          <a:prstGeom prst="rect">
            <a:avLst/>
          </a:prstGeom>
        </p:spPr>
      </p:pic>
    </p:spTree>
    <p:extLst>
      <p:ext uri="{BB962C8B-B14F-4D97-AF65-F5344CB8AC3E}">
        <p14:creationId xmlns:p14="http://schemas.microsoft.com/office/powerpoint/2010/main" val="2053302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9_Title and Content">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DCE9CF7A-515E-0D48-BE36-C23E531341DB}"/>
              </a:ext>
            </a:extLst>
          </p:cNvPr>
          <p:cNvPicPr>
            <a:picLocks noChangeAspect="1"/>
          </p:cNvPicPr>
          <p:nvPr userDrawn="1"/>
        </p:nvPicPr>
        <p:blipFill>
          <a:blip r:embed="rId2"/>
          <a:stretch>
            <a:fillRect/>
          </a:stretch>
        </p:blipFill>
        <p:spPr>
          <a:xfrm>
            <a:off x="167599" y="6115707"/>
            <a:ext cx="1173599" cy="543525"/>
          </a:xfrm>
          <a:prstGeom prst="rect">
            <a:avLst/>
          </a:prstGeom>
        </p:spPr>
      </p:pic>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a:xfrm>
            <a:off x="4260815" y="6356349"/>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1" name="Picture Placeholder 10">
            <a:extLst>
              <a:ext uri="{FF2B5EF4-FFF2-40B4-BE49-F238E27FC236}">
                <a16:creationId xmlns:a16="http://schemas.microsoft.com/office/drawing/2014/main" id="{261DBE08-73EE-E248-9A94-3E3F3A4D9BD6}"/>
              </a:ext>
            </a:extLst>
          </p:cNvPr>
          <p:cNvSpPr>
            <a:spLocks noGrp="1"/>
          </p:cNvSpPr>
          <p:nvPr>
            <p:ph type="pic" sz="quarter" idx="13"/>
          </p:nvPr>
        </p:nvSpPr>
        <p:spPr>
          <a:xfrm>
            <a:off x="4315900" y="0"/>
            <a:ext cx="7876099" cy="6858000"/>
          </a:xfrm>
        </p:spPr>
        <p:txBody>
          <a:bodyPr/>
          <a:lstStyle/>
          <a:p>
            <a:endParaRPr lang="en-US"/>
          </a:p>
        </p:txBody>
      </p:sp>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208723" y="365124"/>
            <a:ext cx="3925956" cy="1325563"/>
          </a:xfrm>
        </p:spPr>
        <p:txBody>
          <a:bodyPr/>
          <a:lstStyle>
            <a:lvl1pPr>
              <a:defRPr>
                <a:solidFill>
                  <a:schemeClr val="accent1"/>
                </a:solidFill>
              </a:defRPr>
            </a:lvl1pPr>
          </a:lstStyle>
          <a:p>
            <a:r>
              <a:rPr lang="en-US" dirty="0"/>
              <a:t>Click to edit Master title style</a:t>
            </a:r>
          </a:p>
        </p:txBody>
      </p:sp>
      <p:sp>
        <p:nvSpPr>
          <p:cNvPr id="15" name="Content Placeholder 2">
            <a:extLst>
              <a:ext uri="{FF2B5EF4-FFF2-40B4-BE49-F238E27FC236}">
                <a16:creationId xmlns:a16="http://schemas.microsoft.com/office/drawing/2014/main" id="{610EFE22-2DB5-264B-A504-D61E5816F85E}"/>
              </a:ext>
            </a:extLst>
          </p:cNvPr>
          <p:cNvSpPr>
            <a:spLocks noGrp="1"/>
          </p:cNvSpPr>
          <p:nvPr>
            <p:ph idx="1"/>
          </p:nvPr>
        </p:nvSpPr>
        <p:spPr>
          <a:xfrm>
            <a:off x="208723" y="1835564"/>
            <a:ext cx="3925956" cy="39554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748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13" name="Picture Placeholder 10">
            <a:extLst>
              <a:ext uri="{FF2B5EF4-FFF2-40B4-BE49-F238E27FC236}">
                <a16:creationId xmlns:a16="http://schemas.microsoft.com/office/drawing/2014/main" id="{46341E84-75CD-CD43-9654-3AA6270883FA}"/>
              </a:ext>
            </a:extLst>
          </p:cNvPr>
          <p:cNvSpPr>
            <a:spLocks noGrp="1"/>
          </p:cNvSpPr>
          <p:nvPr>
            <p:ph type="pic" sz="quarter" idx="14"/>
          </p:nvPr>
        </p:nvSpPr>
        <p:spPr>
          <a:xfrm>
            <a:off x="8375615" y="365123"/>
            <a:ext cx="3684172" cy="2858723"/>
          </a:xfrm>
        </p:spPr>
        <p:txBody>
          <a:bodyPr/>
          <a:lstStyle/>
          <a:p>
            <a:endParaRPr lang="en-US"/>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733991" y="6356349"/>
            <a:ext cx="2611120" cy="365125"/>
          </a:xfrm>
        </p:spPr>
        <p:txBody>
          <a:bodyPr/>
          <a:lstStyle/>
          <a:p>
            <a:fld id="{B10FC646-D706-F744-8D74-285615B3AD1C}" type="datetimeFigureOut">
              <a:rPr lang="en-US" smtClean="0"/>
              <a:t>11/22/22</a:t>
            </a:fld>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a:xfrm>
            <a:off x="4260815" y="6356349"/>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1" name="Picture Placeholder 10">
            <a:extLst>
              <a:ext uri="{FF2B5EF4-FFF2-40B4-BE49-F238E27FC236}">
                <a16:creationId xmlns:a16="http://schemas.microsoft.com/office/drawing/2014/main" id="{261DBE08-73EE-E248-9A94-3E3F3A4D9BD6}"/>
              </a:ext>
            </a:extLst>
          </p:cNvPr>
          <p:cNvSpPr>
            <a:spLocks noGrp="1"/>
          </p:cNvSpPr>
          <p:nvPr>
            <p:ph type="pic" sz="quarter" idx="13"/>
          </p:nvPr>
        </p:nvSpPr>
        <p:spPr>
          <a:xfrm>
            <a:off x="4476129" y="365124"/>
            <a:ext cx="3684172" cy="5854699"/>
          </a:xfrm>
        </p:spPr>
        <p:txBody>
          <a:bodyPr/>
          <a:lstStyle/>
          <a:p>
            <a:endParaRPr lang="en-US" dirty="0"/>
          </a:p>
        </p:txBody>
      </p:sp>
      <p:grpSp>
        <p:nvGrpSpPr>
          <p:cNvPr id="3" name="Group 2">
            <a:extLst>
              <a:ext uri="{FF2B5EF4-FFF2-40B4-BE49-F238E27FC236}">
                <a16:creationId xmlns:a16="http://schemas.microsoft.com/office/drawing/2014/main" id="{A9E4BE10-1281-DB42-9B65-DDC940EAC297}"/>
              </a:ext>
            </a:extLst>
          </p:cNvPr>
          <p:cNvGrpSpPr/>
          <p:nvPr userDrawn="1"/>
        </p:nvGrpSpPr>
        <p:grpSpPr>
          <a:xfrm>
            <a:off x="-1" y="0"/>
            <a:ext cx="4315900" cy="6858000"/>
            <a:chOff x="-1" y="0"/>
            <a:chExt cx="4315900" cy="6858000"/>
          </a:xfrm>
        </p:grpSpPr>
        <p:pic>
          <p:nvPicPr>
            <p:cNvPr id="17" name="Picture 16" descr="A close up of a logo&#10;&#10;Description automatically generated">
              <a:extLst>
                <a:ext uri="{FF2B5EF4-FFF2-40B4-BE49-F238E27FC236}">
                  <a16:creationId xmlns:a16="http://schemas.microsoft.com/office/drawing/2014/main" id="{331C5BDA-B522-0C42-A260-D5BAC16F222A}"/>
                </a:ext>
              </a:extLst>
            </p:cNvPr>
            <p:cNvPicPr>
              <a:picLocks noChangeAspect="1"/>
            </p:cNvPicPr>
            <p:nvPr userDrawn="1"/>
          </p:nvPicPr>
          <p:blipFill rotWithShape="1">
            <a:blip r:embed="rId2"/>
            <a:srcRect r="87308" b="16582"/>
            <a:stretch/>
          </p:blipFill>
          <p:spPr>
            <a:xfrm>
              <a:off x="2768453" y="0"/>
              <a:ext cx="1547446" cy="6858000"/>
            </a:xfrm>
            <a:prstGeom prst="rect">
              <a:avLst/>
            </a:prstGeom>
          </p:spPr>
        </p:pic>
        <p:sp>
          <p:nvSpPr>
            <p:cNvPr id="12" name="Rectangle 11">
              <a:extLst>
                <a:ext uri="{FF2B5EF4-FFF2-40B4-BE49-F238E27FC236}">
                  <a16:creationId xmlns:a16="http://schemas.microsoft.com/office/drawing/2014/main" id="{F41F0323-CFF1-F345-B1E7-23C2AEA17CF1}"/>
                </a:ext>
              </a:extLst>
            </p:cNvPr>
            <p:cNvSpPr/>
            <p:nvPr userDrawn="1"/>
          </p:nvSpPr>
          <p:spPr>
            <a:xfrm>
              <a:off x="-1" y="0"/>
              <a:ext cx="426081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208723" y="365124"/>
            <a:ext cx="3925956" cy="1325563"/>
          </a:xfrm>
        </p:spPr>
        <p:txBody>
          <a:bodyPr/>
          <a:lstStyle>
            <a:lvl1pPr>
              <a:defRPr>
                <a:solidFill>
                  <a:schemeClr val="bg1"/>
                </a:solidFill>
              </a:defRPr>
            </a:lvl1pPr>
          </a:lstStyle>
          <a:p>
            <a:r>
              <a:rPr lang="en-US" dirty="0"/>
              <a:t>Click to edit Master title style</a:t>
            </a:r>
          </a:p>
        </p:txBody>
      </p:sp>
      <p:sp>
        <p:nvSpPr>
          <p:cNvPr id="15" name="Content Placeholder 2">
            <a:extLst>
              <a:ext uri="{FF2B5EF4-FFF2-40B4-BE49-F238E27FC236}">
                <a16:creationId xmlns:a16="http://schemas.microsoft.com/office/drawing/2014/main" id="{610EFE22-2DB5-264B-A504-D61E5816F85E}"/>
              </a:ext>
            </a:extLst>
          </p:cNvPr>
          <p:cNvSpPr>
            <a:spLocks noGrp="1"/>
          </p:cNvSpPr>
          <p:nvPr>
            <p:ph idx="1"/>
          </p:nvPr>
        </p:nvSpPr>
        <p:spPr>
          <a:xfrm>
            <a:off x="208723" y="1835565"/>
            <a:ext cx="3925956" cy="40259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0">
            <a:extLst>
              <a:ext uri="{FF2B5EF4-FFF2-40B4-BE49-F238E27FC236}">
                <a16:creationId xmlns:a16="http://schemas.microsoft.com/office/drawing/2014/main" id="{F1B06B6D-CF17-C64C-9625-FDC0FD465ABB}"/>
              </a:ext>
            </a:extLst>
          </p:cNvPr>
          <p:cNvSpPr>
            <a:spLocks noGrp="1"/>
          </p:cNvSpPr>
          <p:nvPr>
            <p:ph type="pic" sz="quarter" idx="15"/>
          </p:nvPr>
        </p:nvSpPr>
        <p:spPr>
          <a:xfrm>
            <a:off x="8375615" y="3348649"/>
            <a:ext cx="3684172" cy="2858723"/>
          </a:xfrm>
        </p:spPr>
        <p:txBody>
          <a:bodyPr/>
          <a:lstStyle/>
          <a:p>
            <a:endParaRPr lang="en-US"/>
          </a:p>
        </p:txBody>
      </p:sp>
      <p:pic>
        <p:nvPicPr>
          <p:cNvPr id="19" name="Picture 18" descr="Text&#10;&#10;Description automatically generated">
            <a:extLst>
              <a:ext uri="{FF2B5EF4-FFF2-40B4-BE49-F238E27FC236}">
                <a16:creationId xmlns:a16="http://schemas.microsoft.com/office/drawing/2014/main" id="{B6058F95-76D6-794B-BB76-B499C8DF42A0}"/>
              </a:ext>
            </a:extLst>
          </p:cNvPr>
          <p:cNvPicPr>
            <a:picLocks noChangeAspect="1"/>
          </p:cNvPicPr>
          <p:nvPr userDrawn="1"/>
        </p:nvPicPr>
        <p:blipFill rotWithShape="1">
          <a:blip r:embed="rId3"/>
          <a:srcRect b="46188"/>
          <a:stretch/>
        </p:blipFill>
        <p:spPr>
          <a:xfrm>
            <a:off x="0" y="6115707"/>
            <a:ext cx="1507525" cy="605767"/>
          </a:xfrm>
          <a:prstGeom prst="rect">
            <a:avLst/>
          </a:prstGeom>
        </p:spPr>
      </p:pic>
    </p:spTree>
    <p:extLst>
      <p:ext uri="{BB962C8B-B14F-4D97-AF65-F5344CB8AC3E}">
        <p14:creationId xmlns:p14="http://schemas.microsoft.com/office/powerpoint/2010/main" val="1335110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61DBE08-73EE-E248-9A94-3E3F3A4D9BD6}"/>
              </a:ext>
            </a:extLst>
          </p:cNvPr>
          <p:cNvSpPr>
            <a:spLocks noGrp="1"/>
          </p:cNvSpPr>
          <p:nvPr>
            <p:ph type="pic" sz="quarter" idx="13"/>
          </p:nvPr>
        </p:nvSpPr>
        <p:spPr>
          <a:xfrm>
            <a:off x="-2" y="0"/>
            <a:ext cx="12192001" cy="6858000"/>
          </a:xfrm>
        </p:spPr>
        <p:txBody>
          <a:bodyPr/>
          <a:lstStyle/>
          <a:p>
            <a:endParaRPr lang="en-US" dirty="0"/>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733991" y="6356349"/>
            <a:ext cx="2611120" cy="365125"/>
          </a:xfrm>
        </p:spPr>
        <p:txBody>
          <a:bodyPr/>
          <a:lstStyle/>
          <a:p>
            <a:fld id="{B10FC646-D706-F744-8D74-285615B3AD1C}" type="datetimeFigureOut">
              <a:rPr lang="en-US" smtClean="0"/>
              <a:t>11/22/22</a:t>
            </a:fld>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a:xfrm>
            <a:off x="4260815" y="6356349"/>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7" name="Title 1">
            <a:extLst>
              <a:ext uri="{FF2B5EF4-FFF2-40B4-BE49-F238E27FC236}">
                <a16:creationId xmlns:a16="http://schemas.microsoft.com/office/drawing/2014/main" id="{6882D828-8B60-B64D-8195-E5AD6028C460}"/>
              </a:ext>
            </a:extLst>
          </p:cNvPr>
          <p:cNvSpPr>
            <a:spLocks noGrp="1"/>
          </p:cNvSpPr>
          <p:nvPr>
            <p:ph type="ctrTitle"/>
          </p:nvPr>
        </p:nvSpPr>
        <p:spPr>
          <a:xfrm>
            <a:off x="218438" y="4229389"/>
            <a:ext cx="7751670" cy="904790"/>
          </a:xfrm>
        </p:spPr>
        <p:txBody>
          <a:bodyPr anchor="b"/>
          <a:lstStyle>
            <a:lvl1pPr algn="l">
              <a:defRPr sz="4400">
                <a:latin typeface="+mj-lt"/>
              </a:defRPr>
            </a:lvl1pPr>
          </a:lstStyle>
          <a:p>
            <a:r>
              <a:rPr lang="en-US" dirty="0"/>
              <a:t>Click to edit Master title style</a:t>
            </a:r>
          </a:p>
        </p:txBody>
      </p:sp>
      <p:sp>
        <p:nvSpPr>
          <p:cNvPr id="18" name="Subtitle 2">
            <a:extLst>
              <a:ext uri="{FF2B5EF4-FFF2-40B4-BE49-F238E27FC236}">
                <a16:creationId xmlns:a16="http://schemas.microsoft.com/office/drawing/2014/main" id="{7BEBCA61-7A9D-944B-BBF6-A7D21A219613}"/>
              </a:ext>
            </a:extLst>
          </p:cNvPr>
          <p:cNvSpPr>
            <a:spLocks noGrp="1"/>
          </p:cNvSpPr>
          <p:nvPr>
            <p:ph type="subTitle" idx="1"/>
          </p:nvPr>
        </p:nvSpPr>
        <p:spPr>
          <a:xfrm>
            <a:off x="218438" y="5291490"/>
            <a:ext cx="7751670" cy="627396"/>
          </a:xfrm>
        </p:spPr>
        <p:txBody>
          <a:bodyPr>
            <a:normAutofit/>
          </a:bodyPr>
          <a:lstStyle>
            <a:lvl1pPr marL="0" indent="0" algn="l">
              <a:buNone/>
              <a:defRPr sz="1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2094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9" name="Picture 8" descr="A picture containing bird&#10;&#10;Description automatically generated">
            <a:extLst>
              <a:ext uri="{FF2B5EF4-FFF2-40B4-BE49-F238E27FC236}">
                <a16:creationId xmlns:a16="http://schemas.microsoft.com/office/drawing/2014/main" id="{C044CC65-39BB-9241-8761-4877F830C20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1920240" y="365125"/>
            <a:ext cx="9433560" cy="1325563"/>
          </a:xfrm>
        </p:spPr>
        <p:txBody>
          <a:bodyPr/>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17237528-8BB0-6B46-9CD9-542AA14DDB32}"/>
              </a:ext>
            </a:extLst>
          </p:cNvPr>
          <p:cNvSpPr>
            <a:spLocks noGrp="1"/>
          </p:cNvSpPr>
          <p:nvPr>
            <p:ph idx="1"/>
          </p:nvPr>
        </p:nvSpPr>
        <p:spPr>
          <a:xfrm>
            <a:off x="1920240" y="1825625"/>
            <a:ext cx="9433560" cy="395541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1920240" y="6356350"/>
            <a:ext cx="2611120" cy="365125"/>
          </a:xfrm>
        </p:spPr>
        <p:txBody>
          <a:bodyPr/>
          <a:lstStyle/>
          <a:p>
            <a:fld id="{B10FC646-D706-F744-8D74-285615B3AD1C}" type="datetimeFigureOut">
              <a:rPr lang="en-US" smtClean="0"/>
              <a:t>11/22/22</a:t>
            </a:fld>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Tree>
    <p:extLst>
      <p:ext uri="{BB962C8B-B14F-4D97-AF65-F5344CB8AC3E}">
        <p14:creationId xmlns:p14="http://schemas.microsoft.com/office/powerpoint/2010/main" val="258760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3DD46B9C-C849-2547-9330-BEEFD7C818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AD4CAFE-77C6-2B47-A011-297FF70AFF8E}"/>
              </a:ext>
            </a:extLst>
          </p:cNvPr>
          <p:cNvSpPr>
            <a:spLocks noGrp="1"/>
          </p:cNvSpPr>
          <p:nvPr>
            <p:ph sz="half" idx="1"/>
          </p:nvPr>
        </p:nvSpPr>
        <p:spPr>
          <a:xfrm>
            <a:off x="1920240" y="1825625"/>
            <a:ext cx="4582160" cy="38334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E78DEC-E24D-5E4F-929A-926B6CED4916}"/>
              </a:ext>
            </a:extLst>
          </p:cNvPr>
          <p:cNvSpPr>
            <a:spLocks noGrp="1"/>
          </p:cNvSpPr>
          <p:nvPr>
            <p:ph type="dt" sz="half" idx="10"/>
          </p:nvPr>
        </p:nvSpPr>
        <p:spPr>
          <a:xfrm>
            <a:off x="1920240" y="6356350"/>
            <a:ext cx="2611120" cy="365125"/>
          </a:xfrm>
        </p:spPr>
        <p:txBody>
          <a:bodyPr/>
          <a:lstStyle/>
          <a:p>
            <a:fld id="{B10FC646-D706-F744-8D74-285615B3AD1C}" type="datetimeFigureOut">
              <a:rPr lang="en-US" smtClean="0"/>
              <a:t>11/22/22</a:t>
            </a:fld>
            <a:endParaRPr lang="en-US"/>
          </a:p>
        </p:txBody>
      </p:sp>
      <p:sp>
        <p:nvSpPr>
          <p:cNvPr id="6" name="Footer Placeholder 5">
            <a:extLst>
              <a:ext uri="{FF2B5EF4-FFF2-40B4-BE49-F238E27FC236}">
                <a16:creationId xmlns:a16="http://schemas.microsoft.com/office/drawing/2014/main" id="{D8E8C3D4-F607-1F4C-89FB-51FC6CDE4C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40EA9-9A4A-154E-835E-F0346154DF63}"/>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8" name="Title 1">
            <a:extLst>
              <a:ext uri="{FF2B5EF4-FFF2-40B4-BE49-F238E27FC236}">
                <a16:creationId xmlns:a16="http://schemas.microsoft.com/office/drawing/2014/main" id="{B6EE7176-8C0B-1F43-9A31-283CA5592829}"/>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t>Click to edit Master title style</a:t>
            </a:r>
          </a:p>
        </p:txBody>
      </p:sp>
      <p:sp>
        <p:nvSpPr>
          <p:cNvPr id="10" name="Content Placeholder 2">
            <a:extLst>
              <a:ext uri="{FF2B5EF4-FFF2-40B4-BE49-F238E27FC236}">
                <a16:creationId xmlns:a16="http://schemas.microsoft.com/office/drawing/2014/main" id="{C4EF6F23-0457-734A-8122-E94EE569E45B}"/>
              </a:ext>
            </a:extLst>
          </p:cNvPr>
          <p:cNvSpPr>
            <a:spLocks noGrp="1"/>
          </p:cNvSpPr>
          <p:nvPr>
            <p:ph sz="half" idx="13"/>
          </p:nvPr>
        </p:nvSpPr>
        <p:spPr>
          <a:xfrm>
            <a:off x="6771640" y="1825625"/>
            <a:ext cx="4582160" cy="383349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848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9E88F586-00C7-2745-B91C-6D19355905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6C56BB26-8D17-FF41-8233-095B59A9CDAE}"/>
              </a:ext>
            </a:extLst>
          </p:cNvPr>
          <p:cNvSpPr>
            <a:spLocks noGrp="1"/>
          </p:cNvSpPr>
          <p:nvPr>
            <p:ph type="body" idx="1"/>
          </p:nvPr>
        </p:nvSpPr>
        <p:spPr>
          <a:xfrm>
            <a:off x="1918652" y="1681163"/>
            <a:ext cx="45821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FB5802E-8632-E64F-8945-8F160C08F39F}"/>
              </a:ext>
            </a:extLst>
          </p:cNvPr>
          <p:cNvSpPr>
            <a:spLocks noGrp="1"/>
          </p:cNvSpPr>
          <p:nvPr>
            <p:ph type="body" sz="quarter" idx="3"/>
          </p:nvPr>
        </p:nvSpPr>
        <p:spPr>
          <a:xfrm>
            <a:off x="6771640" y="1681163"/>
            <a:ext cx="458374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BCF88939-A5E5-534A-8777-76D8C439AFE1}"/>
              </a:ext>
            </a:extLst>
          </p:cNvPr>
          <p:cNvSpPr>
            <a:spLocks noGrp="1"/>
          </p:cNvSpPr>
          <p:nvPr>
            <p:ph type="dt" sz="half" idx="10"/>
          </p:nvPr>
        </p:nvSpPr>
        <p:spPr/>
        <p:txBody>
          <a:bodyPr/>
          <a:lstStyle/>
          <a:p>
            <a:fld id="{B10FC646-D706-F744-8D74-285615B3AD1C}" type="datetimeFigureOut">
              <a:rPr lang="en-US" smtClean="0"/>
              <a:t>11/22/22</a:t>
            </a:fld>
            <a:endParaRPr lang="en-US"/>
          </a:p>
        </p:txBody>
      </p:sp>
      <p:sp>
        <p:nvSpPr>
          <p:cNvPr id="8" name="Footer Placeholder 7">
            <a:extLst>
              <a:ext uri="{FF2B5EF4-FFF2-40B4-BE49-F238E27FC236}">
                <a16:creationId xmlns:a16="http://schemas.microsoft.com/office/drawing/2014/main" id="{014D3F7B-B0B5-EE48-ADBA-3DA485EF35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F55C2-337F-F94B-AA8D-2667A97CEF10}"/>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10" name="Content Placeholder 2">
            <a:extLst>
              <a:ext uri="{FF2B5EF4-FFF2-40B4-BE49-F238E27FC236}">
                <a16:creationId xmlns:a16="http://schemas.microsoft.com/office/drawing/2014/main" id="{8C8E4565-FC2C-B444-8F57-8F7547ABAC29}"/>
              </a:ext>
            </a:extLst>
          </p:cNvPr>
          <p:cNvSpPr>
            <a:spLocks noGrp="1"/>
          </p:cNvSpPr>
          <p:nvPr>
            <p:ph sz="half" idx="13"/>
          </p:nvPr>
        </p:nvSpPr>
        <p:spPr>
          <a:xfrm>
            <a:off x="1920240" y="2671762"/>
            <a:ext cx="4582160" cy="2987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6B9C816B-C660-9C4B-8BB9-ED115ACA4448}"/>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t>Click to edit Master title style</a:t>
            </a:r>
          </a:p>
        </p:txBody>
      </p:sp>
      <p:sp>
        <p:nvSpPr>
          <p:cNvPr id="12" name="Content Placeholder 2">
            <a:extLst>
              <a:ext uri="{FF2B5EF4-FFF2-40B4-BE49-F238E27FC236}">
                <a16:creationId xmlns:a16="http://schemas.microsoft.com/office/drawing/2014/main" id="{01E401C8-8FFC-A04D-A35D-59169EAE3D32}"/>
              </a:ext>
            </a:extLst>
          </p:cNvPr>
          <p:cNvSpPr>
            <a:spLocks noGrp="1"/>
          </p:cNvSpPr>
          <p:nvPr>
            <p:ph sz="half" idx="14"/>
          </p:nvPr>
        </p:nvSpPr>
        <p:spPr>
          <a:xfrm>
            <a:off x="6771640" y="2671762"/>
            <a:ext cx="4582160" cy="2987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91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pic>
        <p:nvPicPr>
          <p:cNvPr id="9" name="Picture 8" descr="A picture containing yellow, food, table&#10;&#10;Description automatically generated">
            <a:extLst>
              <a:ext uri="{FF2B5EF4-FFF2-40B4-BE49-F238E27FC236}">
                <a16:creationId xmlns:a16="http://schemas.microsoft.com/office/drawing/2014/main" id="{FAF6D7D9-EAC0-F141-95A0-936F67BC7F9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1920240" y="365125"/>
            <a:ext cx="943356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7237528-8BB0-6B46-9CD9-542AA14DDB32}"/>
              </a:ext>
            </a:extLst>
          </p:cNvPr>
          <p:cNvSpPr>
            <a:spLocks noGrp="1"/>
          </p:cNvSpPr>
          <p:nvPr>
            <p:ph idx="1"/>
          </p:nvPr>
        </p:nvSpPr>
        <p:spPr>
          <a:xfrm>
            <a:off x="1920240" y="1825625"/>
            <a:ext cx="9433560" cy="39554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1920240" y="6356350"/>
            <a:ext cx="2611120" cy="365125"/>
          </a:xfrm>
        </p:spPr>
        <p:txBody>
          <a:bodyPr/>
          <a:lstStyle>
            <a:lvl1pPr>
              <a:defRPr>
                <a:solidFill>
                  <a:schemeClr val="bg1">
                    <a:lumMod val="85000"/>
                  </a:schemeClr>
                </a:solidFill>
              </a:defRPr>
            </a:lvl1pPr>
          </a:lstStyle>
          <a:p>
            <a:fld id="{B10FC646-D706-F744-8D74-285615B3AD1C}" type="datetimeFigureOut">
              <a:rPr lang="en-US" smtClean="0"/>
              <a:pPr/>
              <a:t>11/22/22</a:t>
            </a:fld>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p:txBody>
          <a:bodyPr/>
          <a:lstStyle>
            <a:lvl1pPr>
              <a:defRPr>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lvl1pPr>
              <a:defRPr>
                <a:solidFill>
                  <a:schemeClr val="bg1">
                    <a:lumMod val="85000"/>
                  </a:schemeClr>
                </a:solidFill>
              </a:defRPr>
            </a:lvl1pPr>
          </a:lstStyle>
          <a:p>
            <a:fld id="{7EE6AFEC-37F4-1D48-80F4-D3D02F74536C}" type="slidenum">
              <a:rPr lang="en-US" smtClean="0"/>
              <a:pPr/>
              <a:t>‹#›</a:t>
            </a:fld>
            <a:endParaRPr lang="en-US"/>
          </a:p>
        </p:txBody>
      </p:sp>
    </p:spTree>
    <p:extLst>
      <p:ext uri="{BB962C8B-B14F-4D97-AF65-F5344CB8AC3E}">
        <p14:creationId xmlns:p14="http://schemas.microsoft.com/office/powerpoint/2010/main" val="325199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pic>
        <p:nvPicPr>
          <p:cNvPr id="4" name="Picture 3" descr="A picture containing yellow, food, table&#10;&#10;Description automatically generated">
            <a:extLst>
              <a:ext uri="{FF2B5EF4-FFF2-40B4-BE49-F238E27FC236}">
                <a16:creationId xmlns:a16="http://schemas.microsoft.com/office/drawing/2014/main" id="{C7169667-9940-4141-961C-FEF890E1A3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AD4CAFE-77C6-2B47-A011-297FF70AFF8E}"/>
              </a:ext>
            </a:extLst>
          </p:cNvPr>
          <p:cNvSpPr>
            <a:spLocks noGrp="1"/>
          </p:cNvSpPr>
          <p:nvPr>
            <p:ph sz="half" idx="1"/>
          </p:nvPr>
        </p:nvSpPr>
        <p:spPr>
          <a:xfrm>
            <a:off x="1920240" y="1825625"/>
            <a:ext cx="4582160" cy="3833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E78DEC-E24D-5E4F-929A-926B6CED4916}"/>
              </a:ext>
            </a:extLst>
          </p:cNvPr>
          <p:cNvSpPr>
            <a:spLocks noGrp="1"/>
          </p:cNvSpPr>
          <p:nvPr>
            <p:ph type="dt" sz="half" idx="10"/>
          </p:nvPr>
        </p:nvSpPr>
        <p:spPr>
          <a:xfrm>
            <a:off x="1923117" y="6356349"/>
            <a:ext cx="2611120" cy="365125"/>
          </a:xfrm>
        </p:spPr>
        <p:txBody>
          <a:bodyPr/>
          <a:lstStyle>
            <a:lvl1pPr>
              <a:defRPr>
                <a:solidFill>
                  <a:schemeClr val="bg1">
                    <a:lumMod val="85000"/>
                  </a:schemeClr>
                </a:solidFill>
              </a:defRPr>
            </a:lvl1pPr>
          </a:lstStyle>
          <a:p>
            <a:fld id="{B10FC646-D706-F744-8D74-285615B3AD1C}" type="datetimeFigureOut">
              <a:rPr lang="en-US" smtClean="0"/>
              <a:pPr/>
              <a:t>11/22/22</a:t>
            </a:fld>
            <a:endParaRPr lang="en-US"/>
          </a:p>
        </p:txBody>
      </p:sp>
      <p:sp>
        <p:nvSpPr>
          <p:cNvPr id="6" name="Footer Placeholder 5">
            <a:extLst>
              <a:ext uri="{FF2B5EF4-FFF2-40B4-BE49-F238E27FC236}">
                <a16:creationId xmlns:a16="http://schemas.microsoft.com/office/drawing/2014/main" id="{D8E8C3D4-F607-1F4C-89FB-51FC6CDE4CCB}"/>
              </a:ext>
            </a:extLst>
          </p:cNvPr>
          <p:cNvSpPr>
            <a:spLocks noGrp="1"/>
          </p:cNvSpPr>
          <p:nvPr>
            <p:ph type="ftr" sz="quarter" idx="11"/>
          </p:nvPr>
        </p:nvSpPr>
        <p:spPr>
          <a:xfrm>
            <a:off x="4856817" y="6356349"/>
            <a:ext cx="4114800" cy="365125"/>
          </a:xfrm>
        </p:spPr>
        <p:txBody>
          <a:bodyPr/>
          <a:lstStyle>
            <a:lvl1pPr>
              <a:defRPr>
                <a:solidFill>
                  <a:schemeClr val="bg1">
                    <a:lumMod val="85000"/>
                  </a:schemeClr>
                </a:solidFill>
              </a:defRPr>
            </a:lvl1pPr>
          </a:lstStyle>
          <a:p>
            <a:endParaRPr lang="en-US"/>
          </a:p>
        </p:txBody>
      </p:sp>
      <p:sp>
        <p:nvSpPr>
          <p:cNvPr id="7" name="Slide Number Placeholder 6">
            <a:extLst>
              <a:ext uri="{FF2B5EF4-FFF2-40B4-BE49-F238E27FC236}">
                <a16:creationId xmlns:a16="http://schemas.microsoft.com/office/drawing/2014/main" id="{2C140EA9-9A4A-154E-835E-F0346154DF63}"/>
              </a:ext>
            </a:extLst>
          </p:cNvPr>
          <p:cNvSpPr>
            <a:spLocks noGrp="1"/>
          </p:cNvSpPr>
          <p:nvPr>
            <p:ph type="sldNum" sz="quarter" idx="12"/>
          </p:nvPr>
        </p:nvSpPr>
        <p:spPr/>
        <p:txBody>
          <a:bodyPr/>
          <a:lstStyle>
            <a:lvl1pPr>
              <a:defRPr>
                <a:solidFill>
                  <a:schemeClr val="bg1">
                    <a:lumMod val="85000"/>
                  </a:schemeClr>
                </a:solidFill>
              </a:defRPr>
            </a:lvl1pPr>
          </a:lstStyle>
          <a:p>
            <a:fld id="{7EE6AFEC-37F4-1D48-80F4-D3D02F74536C}" type="slidenum">
              <a:rPr lang="en-US" smtClean="0"/>
              <a:pPr/>
              <a:t>‹#›</a:t>
            </a:fld>
            <a:endParaRPr lang="en-US"/>
          </a:p>
        </p:txBody>
      </p:sp>
      <p:sp>
        <p:nvSpPr>
          <p:cNvPr id="8" name="Title 1">
            <a:extLst>
              <a:ext uri="{FF2B5EF4-FFF2-40B4-BE49-F238E27FC236}">
                <a16:creationId xmlns:a16="http://schemas.microsoft.com/office/drawing/2014/main" id="{B6EE7176-8C0B-1F43-9A31-283CA5592829}"/>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t>Click to edit Master title style</a:t>
            </a:r>
          </a:p>
        </p:txBody>
      </p:sp>
      <p:sp>
        <p:nvSpPr>
          <p:cNvPr id="10" name="Content Placeholder 2">
            <a:extLst>
              <a:ext uri="{FF2B5EF4-FFF2-40B4-BE49-F238E27FC236}">
                <a16:creationId xmlns:a16="http://schemas.microsoft.com/office/drawing/2014/main" id="{C4EF6F23-0457-734A-8122-E94EE569E45B}"/>
              </a:ext>
            </a:extLst>
          </p:cNvPr>
          <p:cNvSpPr>
            <a:spLocks noGrp="1"/>
          </p:cNvSpPr>
          <p:nvPr>
            <p:ph sz="half" idx="13"/>
          </p:nvPr>
        </p:nvSpPr>
        <p:spPr>
          <a:xfrm>
            <a:off x="6771640" y="1825625"/>
            <a:ext cx="4582160" cy="3833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15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Comparison">
    <p:spTree>
      <p:nvGrpSpPr>
        <p:cNvPr id="1" name=""/>
        <p:cNvGrpSpPr/>
        <p:nvPr/>
      </p:nvGrpSpPr>
      <p:grpSpPr>
        <a:xfrm>
          <a:off x="0" y="0"/>
          <a:ext cx="0" cy="0"/>
          <a:chOff x="0" y="0"/>
          <a:chExt cx="0" cy="0"/>
        </a:xfrm>
      </p:grpSpPr>
      <p:pic>
        <p:nvPicPr>
          <p:cNvPr id="4" name="Picture 3" descr="A picture containing yellow, food, table&#10;&#10;Description automatically generated">
            <a:extLst>
              <a:ext uri="{FF2B5EF4-FFF2-40B4-BE49-F238E27FC236}">
                <a16:creationId xmlns:a16="http://schemas.microsoft.com/office/drawing/2014/main" id="{53716C7D-BA51-CA40-9587-2BD03F49D8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6C56BB26-8D17-FF41-8233-095B59A9CDAE}"/>
              </a:ext>
            </a:extLst>
          </p:cNvPr>
          <p:cNvSpPr>
            <a:spLocks noGrp="1"/>
          </p:cNvSpPr>
          <p:nvPr>
            <p:ph type="body" idx="1"/>
          </p:nvPr>
        </p:nvSpPr>
        <p:spPr>
          <a:xfrm>
            <a:off x="1918652" y="1681163"/>
            <a:ext cx="45821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FB5802E-8632-E64F-8945-8F160C08F39F}"/>
              </a:ext>
            </a:extLst>
          </p:cNvPr>
          <p:cNvSpPr>
            <a:spLocks noGrp="1"/>
          </p:cNvSpPr>
          <p:nvPr>
            <p:ph type="body" sz="quarter" idx="3"/>
          </p:nvPr>
        </p:nvSpPr>
        <p:spPr>
          <a:xfrm>
            <a:off x="6771640" y="1681163"/>
            <a:ext cx="458374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BCF88939-A5E5-534A-8777-76D8C439AFE1}"/>
              </a:ext>
            </a:extLst>
          </p:cNvPr>
          <p:cNvSpPr>
            <a:spLocks noGrp="1"/>
          </p:cNvSpPr>
          <p:nvPr>
            <p:ph type="dt" sz="half" idx="10"/>
          </p:nvPr>
        </p:nvSpPr>
        <p:spPr/>
        <p:txBody>
          <a:bodyPr/>
          <a:lstStyle>
            <a:lvl1pPr>
              <a:defRPr>
                <a:solidFill>
                  <a:schemeClr val="bg1">
                    <a:lumMod val="85000"/>
                  </a:schemeClr>
                </a:solidFill>
              </a:defRPr>
            </a:lvl1pPr>
          </a:lstStyle>
          <a:p>
            <a:fld id="{B10FC646-D706-F744-8D74-285615B3AD1C}" type="datetimeFigureOut">
              <a:rPr lang="en-US" smtClean="0"/>
              <a:pPr/>
              <a:t>11/22/22</a:t>
            </a:fld>
            <a:endParaRPr lang="en-US"/>
          </a:p>
        </p:txBody>
      </p:sp>
      <p:sp>
        <p:nvSpPr>
          <p:cNvPr id="8" name="Footer Placeholder 7">
            <a:extLst>
              <a:ext uri="{FF2B5EF4-FFF2-40B4-BE49-F238E27FC236}">
                <a16:creationId xmlns:a16="http://schemas.microsoft.com/office/drawing/2014/main" id="{014D3F7B-B0B5-EE48-ADBA-3DA485EF3553}"/>
              </a:ext>
            </a:extLst>
          </p:cNvPr>
          <p:cNvSpPr>
            <a:spLocks noGrp="1"/>
          </p:cNvSpPr>
          <p:nvPr>
            <p:ph type="ftr" sz="quarter" idx="11"/>
          </p:nvPr>
        </p:nvSpPr>
        <p:spPr/>
        <p:txBody>
          <a:bodyPr/>
          <a:lstStyle>
            <a:lvl1pPr>
              <a:defRPr>
                <a:solidFill>
                  <a:schemeClr val="bg1">
                    <a:lumMod val="85000"/>
                  </a:schemeClr>
                </a:solidFill>
              </a:defRPr>
            </a:lvl1pPr>
          </a:lstStyle>
          <a:p>
            <a:endParaRPr lang="en-US"/>
          </a:p>
        </p:txBody>
      </p:sp>
      <p:sp>
        <p:nvSpPr>
          <p:cNvPr id="9" name="Slide Number Placeholder 8">
            <a:extLst>
              <a:ext uri="{FF2B5EF4-FFF2-40B4-BE49-F238E27FC236}">
                <a16:creationId xmlns:a16="http://schemas.microsoft.com/office/drawing/2014/main" id="{CC0F55C2-337F-F94B-AA8D-2667A97CEF10}"/>
              </a:ext>
            </a:extLst>
          </p:cNvPr>
          <p:cNvSpPr>
            <a:spLocks noGrp="1"/>
          </p:cNvSpPr>
          <p:nvPr>
            <p:ph type="sldNum" sz="quarter" idx="12"/>
          </p:nvPr>
        </p:nvSpPr>
        <p:spPr/>
        <p:txBody>
          <a:bodyPr/>
          <a:lstStyle>
            <a:lvl1pPr>
              <a:defRPr>
                <a:solidFill>
                  <a:schemeClr val="bg1">
                    <a:lumMod val="85000"/>
                  </a:schemeClr>
                </a:solidFill>
              </a:defRPr>
            </a:lvl1pPr>
          </a:lstStyle>
          <a:p>
            <a:fld id="{7EE6AFEC-37F4-1D48-80F4-D3D02F74536C}" type="slidenum">
              <a:rPr lang="en-US" smtClean="0"/>
              <a:pPr/>
              <a:t>‹#›</a:t>
            </a:fld>
            <a:endParaRPr lang="en-US"/>
          </a:p>
        </p:txBody>
      </p:sp>
      <p:sp>
        <p:nvSpPr>
          <p:cNvPr id="10" name="Content Placeholder 2">
            <a:extLst>
              <a:ext uri="{FF2B5EF4-FFF2-40B4-BE49-F238E27FC236}">
                <a16:creationId xmlns:a16="http://schemas.microsoft.com/office/drawing/2014/main" id="{8C8E4565-FC2C-B444-8F57-8F7547ABAC29}"/>
              </a:ext>
            </a:extLst>
          </p:cNvPr>
          <p:cNvSpPr>
            <a:spLocks noGrp="1"/>
          </p:cNvSpPr>
          <p:nvPr>
            <p:ph sz="half" idx="13"/>
          </p:nvPr>
        </p:nvSpPr>
        <p:spPr>
          <a:xfrm>
            <a:off x="1920240" y="2671762"/>
            <a:ext cx="4582160" cy="2987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6B9C816B-C660-9C4B-8BB9-ED115ACA4448}"/>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t>Click to edit Master title style</a:t>
            </a:r>
          </a:p>
        </p:txBody>
      </p:sp>
      <p:sp>
        <p:nvSpPr>
          <p:cNvPr id="12" name="Content Placeholder 2">
            <a:extLst>
              <a:ext uri="{FF2B5EF4-FFF2-40B4-BE49-F238E27FC236}">
                <a16:creationId xmlns:a16="http://schemas.microsoft.com/office/drawing/2014/main" id="{01E401C8-8FFC-A04D-A35D-59169EAE3D32}"/>
              </a:ext>
            </a:extLst>
          </p:cNvPr>
          <p:cNvSpPr>
            <a:spLocks noGrp="1"/>
          </p:cNvSpPr>
          <p:nvPr>
            <p:ph sz="half" idx="14"/>
          </p:nvPr>
        </p:nvSpPr>
        <p:spPr>
          <a:xfrm>
            <a:off x="6771640" y="2671762"/>
            <a:ext cx="4582160" cy="2987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72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849C9D60-39E6-8244-84DF-498C5CE1EB7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4C8C506-62B0-3B4E-A6FC-2F95F5B74E22}"/>
              </a:ext>
            </a:extLst>
          </p:cNvPr>
          <p:cNvSpPr>
            <a:spLocks noGrp="1"/>
          </p:cNvSpPr>
          <p:nvPr>
            <p:ph type="title"/>
          </p:nvPr>
        </p:nvSpPr>
        <p:spPr>
          <a:xfrm>
            <a:off x="1920240" y="365125"/>
            <a:ext cx="9433560" cy="1325563"/>
          </a:xfrm>
        </p:spPr>
        <p:txBody>
          <a:bodyPr/>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7237528-8BB0-6B46-9CD9-542AA14DDB32}"/>
              </a:ext>
            </a:extLst>
          </p:cNvPr>
          <p:cNvSpPr>
            <a:spLocks noGrp="1"/>
          </p:cNvSpPr>
          <p:nvPr>
            <p:ph idx="1"/>
          </p:nvPr>
        </p:nvSpPr>
        <p:spPr>
          <a:xfrm>
            <a:off x="1920240" y="1825625"/>
            <a:ext cx="9433560" cy="39554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132C5-8314-D44C-97FA-65F882B9A367}"/>
              </a:ext>
            </a:extLst>
          </p:cNvPr>
          <p:cNvSpPr>
            <a:spLocks noGrp="1"/>
          </p:cNvSpPr>
          <p:nvPr>
            <p:ph type="dt" sz="half" idx="10"/>
          </p:nvPr>
        </p:nvSpPr>
        <p:spPr>
          <a:xfrm>
            <a:off x="1920240" y="6356350"/>
            <a:ext cx="2611120" cy="365125"/>
          </a:xfrm>
        </p:spPr>
        <p:txBody>
          <a:bodyPr/>
          <a:lstStyle/>
          <a:p>
            <a:fld id="{B10FC646-D706-F744-8D74-285615B3AD1C}" type="datetimeFigureOut">
              <a:rPr lang="en-US" smtClean="0"/>
              <a:t>11/22/22</a:t>
            </a:fld>
            <a:endParaRPr lang="en-US"/>
          </a:p>
        </p:txBody>
      </p:sp>
      <p:sp>
        <p:nvSpPr>
          <p:cNvPr id="5" name="Footer Placeholder 4">
            <a:extLst>
              <a:ext uri="{FF2B5EF4-FFF2-40B4-BE49-F238E27FC236}">
                <a16:creationId xmlns:a16="http://schemas.microsoft.com/office/drawing/2014/main" id="{8E277702-0E8E-D04E-B52C-068046A40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A9647A-416E-A040-B69A-AFDA53EA0EA4}"/>
              </a:ext>
            </a:extLst>
          </p:cNvPr>
          <p:cNvSpPr>
            <a:spLocks noGrp="1"/>
          </p:cNvSpPr>
          <p:nvPr>
            <p:ph type="sldNum" sz="quarter" idx="12"/>
          </p:nvPr>
        </p:nvSpPr>
        <p:spPr/>
        <p:txBody>
          <a:bodyPr/>
          <a:lstStyle/>
          <a:p>
            <a:fld id="{7EE6AFEC-37F4-1D48-80F4-D3D02F74536C}" type="slidenum">
              <a:rPr lang="en-US" smtClean="0"/>
              <a:t>‹#›</a:t>
            </a:fld>
            <a:endParaRPr lang="en-US"/>
          </a:p>
        </p:txBody>
      </p:sp>
    </p:spTree>
    <p:extLst>
      <p:ext uri="{BB962C8B-B14F-4D97-AF65-F5344CB8AC3E}">
        <p14:creationId xmlns:p14="http://schemas.microsoft.com/office/powerpoint/2010/main" val="3842180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5CD972FF-A8A9-AF46-9264-2AAA41AFA1E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AD4CAFE-77C6-2B47-A011-297FF70AFF8E}"/>
              </a:ext>
            </a:extLst>
          </p:cNvPr>
          <p:cNvSpPr>
            <a:spLocks noGrp="1"/>
          </p:cNvSpPr>
          <p:nvPr>
            <p:ph sz="half" idx="1"/>
          </p:nvPr>
        </p:nvSpPr>
        <p:spPr>
          <a:xfrm>
            <a:off x="1920240" y="1825625"/>
            <a:ext cx="4582160" cy="383349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E78DEC-E24D-5E4F-929A-926B6CED4916}"/>
              </a:ext>
            </a:extLst>
          </p:cNvPr>
          <p:cNvSpPr>
            <a:spLocks noGrp="1"/>
          </p:cNvSpPr>
          <p:nvPr>
            <p:ph type="dt" sz="half" idx="10"/>
          </p:nvPr>
        </p:nvSpPr>
        <p:spPr>
          <a:xfrm>
            <a:off x="1920240" y="6356350"/>
            <a:ext cx="2611120" cy="365125"/>
          </a:xfrm>
        </p:spPr>
        <p:txBody>
          <a:bodyPr/>
          <a:lstStyle/>
          <a:p>
            <a:fld id="{B10FC646-D706-F744-8D74-285615B3AD1C}" type="datetimeFigureOut">
              <a:rPr lang="en-US" smtClean="0"/>
              <a:t>11/22/22</a:t>
            </a:fld>
            <a:endParaRPr lang="en-US"/>
          </a:p>
        </p:txBody>
      </p:sp>
      <p:sp>
        <p:nvSpPr>
          <p:cNvPr id="6" name="Footer Placeholder 5">
            <a:extLst>
              <a:ext uri="{FF2B5EF4-FFF2-40B4-BE49-F238E27FC236}">
                <a16:creationId xmlns:a16="http://schemas.microsoft.com/office/drawing/2014/main" id="{D8E8C3D4-F607-1F4C-89FB-51FC6CDE4C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140EA9-9A4A-154E-835E-F0346154DF63}"/>
              </a:ext>
            </a:extLst>
          </p:cNvPr>
          <p:cNvSpPr>
            <a:spLocks noGrp="1"/>
          </p:cNvSpPr>
          <p:nvPr>
            <p:ph type="sldNum" sz="quarter" idx="12"/>
          </p:nvPr>
        </p:nvSpPr>
        <p:spPr/>
        <p:txBody>
          <a:bodyPr/>
          <a:lstStyle/>
          <a:p>
            <a:fld id="{7EE6AFEC-37F4-1D48-80F4-D3D02F74536C}" type="slidenum">
              <a:rPr lang="en-US" smtClean="0"/>
              <a:t>‹#›</a:t>
            </a:fld>
            <a:endParaRPr lang="en-US"/>
          </a:p>
        </p:txBody>
      </p:sp>
      <p:sp>
        <p:nvSpPr>
          <p:cNvPr id="8" name="Title 1">
            <a:extLst>
              <a:ext uri="{FF2B5EF4-FFF2-40B4-BE49-F238E27FC236}">
                <a16:creationId xmlns:a16="http://schemas.microsoft.com/office/drawing/2014/main" id="{B6EE7176-8C0B-1F43-9A31-283CA5592829}"/>
              </a:ext>
            </a:extLst>
          </p:cNvPr>
          <p:cNvSpPr txBox="1">
            <a:spLocks/>
          </p:cNvSpPr>
          <p:nvPr userDrawn="1"/>
        </p:nvSpPr>
        <p:spPr>
          <a:xfrm>
            <a:off x="1920240" y="365125"/>
            <a:ext cx="94335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solidFill>
                  <a:schemeClr val="accent1"/>
                </a:solidFill>
              </a:rPr>
              <a:t>Click to edit Master title style</a:t>
            </a:r>
          </a:p>
        </p:txBody>
      </p:sp>
      <p:sp>
        <p:nvSpPr>
          <p:cNvPr id="10" name="Content Placeholder 2">
            <a:extLst>
              <a:ext uri="{FF2B5EF4-FFF2-40B4-BE49-F238E27FC236}">
                <a16:creationId xmlns:a16="http://schemas.microsoft.com/office/drawing/2014/main" id="{C4EF6F23-0457-734A-8122-E94EE569E45B}"/>
              </a:ext>
            </a:extLst>
          </p:cNvPr>
          <p:cNvSpPr>
            <a:spLocks noGrp="1"/>
          </p:cNvSpPr>
          <p:nvPr>
            <p:ph sz="half" idx="13"/>
          </p:nvPr>
        </p:nvSpPr>
        <p:spPr>
          <a:xfrm>
            <a:off x="6771640" y="1825625"/>
            <a:ext cx="4582160" cy="383349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751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picture containing bird&#10;&#10;Description automatically generated">
            <a:extLst>
              <a:ext uri="{FF2B5EF4-FFF2-40B4-BE49-F238E27FC236}">
                <a16:creationId xmlns:a16="http://schemas.microsoft.com/office/drawing/2014/main" id="{8020C92E-C985-D34F-9868-C8F180676184}"/>
              </a:ext>
            </a:extLst>
          </p:cNvPr>
          <p:cNvPicPr>
            <a:picLocks noChangeAspect="1"/>
          </p:cNvPicPr>
          <p:nvPr userDrawn="1"/>
        </p:nvPicPr>
        <p:blipFill>
          <a:blip r:embed="rId20"/>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81D973CB-EE63-BD43-B7FE-EDAD0D6AA558}"/>
              </a:ext>
            </a:extLst>
          </p:cNvPr>
          <p:cNvSpPr>
            <a:spLocks noGrp="1"/>
          </p:cNvSpPr>
          <p:nvPr>
            <p:ph type="title"/>
          </p:nvPr>
        </p:nvSpPr>
        <p:spPr>
          <a:xfrm>
            <a:off x="1788160" y="365125"/>
            <a:ext cx="956564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714FBC-539F-4F48-BDAA-9479CFFC152C}"/>
              </a:ext>
            </a:extLst>
          </p:cNvPr>
          <p:cNvSpPr>
            <a:spLocks noGrp="1"/>
          </p:cNvSpPr>
          <p:nvPr>
            <p:ph type="body" idx="1"/>
          </p:nvPr>
        </p:nvSpPr>
        <p:spPr>
          <a:xfrm>
            <a:off x="1788160" y="1825625"/>
            <a:ext cx="9565640" cy="39554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F7E73E-CAC3-5141-B961-FA2946339106}"/>
              </a:ext>
            </a:extLst>
          </p:cNvPr>
          <p:cNvSpPr>
            <a:spLocks noGrp="1"/>
          </p:cNvSpPr>
          <p:nvPr>
            <p:ph type="dt" sz="half" idx="2"/>
          </p:nvPr>
        </p:nvSpPr>
        <p:spPr>
          <a:xfrm>
            <a:off x="178816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FC646-D706-F744-8D74-285615B3AD1C}" type="datetimeFigureOut">
              <a:rPr lang="en-US" smtClean="0"/>
              <a:t>11/22/22</a:t>
            </a:fld>
            <a:endParaRPr lang="en-US"/>
          </a:p>
        </p:txBody>
      </p:sp>
      <p:sp>
        <p:nvSpPr>
          <p:cNvPr id="5" name="Footer Placeholder 4">
            <a:extLst>
              <a:ext uri="{FF2B5EF4-FFF2-40B4-BE49-F238E27FC236}">
                <a16:creationId xmlns:a16="http://schemas.microsoft.com/office/drawing/2014/main" id="{AA9E9F37-99D7-6345-A7DB-AAE499C25A25}"/>
              </a:ext>
            </a:extLst>
          </p:cNvPr>
          <p:cNvSpPr>
            <a:spLocks noGrp="1"/>
          </p:cNvSpPr>
          <p:nvPr>
            <p:ph type="ftr" sz="quarter" idx="3"/>
          </p:nvPr>
        </p:nvSpPr>
        <p:spPr>
          <a:xfrm>
            <a:off x="485394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FB9828-C94F-9347-8523-91B4636C6D49}"/>
              </a:ext>
            </a:extLst>
          </p:cNvPr>
          <p:cNvSpPr>
            <a:spLocks noGrp="1"/>
          </p:cNvSpPr>
          <p:nvPr>
            <p:ph type="sldNum" sz="quarter" idx="4"/>
          </p:nvPr>
        </p:nvSpPr>
        <p:spPr>
          <a:xfrm>
            <a:off x="929132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6AFEC-37F4-1D48-80F4-D3D02F74536C}" type="slidenum">
              <a:rPr lang="en-US" smtClean="0"/>
              <a:t>‹#›</a:t>
            </a:fld>
            <a:endParaRPr lang="en-US"/>
          </a:p>
        </p:txBody>
      </p:sp>
    </p:spTree>
    <p:extLst>
      <p:ext uri="{BB962C8B-B14F-4D97-AF65-F5344CB8AC3E}">
        <p14:creationId xmlns:p14="http://schemas.microsoft.com/office/powerpoint/2010/main" val="11311893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5.png"/><Relationship Id="rId4" Type="http://schemas.openxmlformats.org/officeDocument/2006/relationships/diagramLayout" Target="../diagrams/layout2.xml"/><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EA24-7166-0037-0CFA-CD9CC67C6F06}"/>
              </a:ext>
            </a:extLst>
          </p:cNvPr>
          <p:cNvSpPr>
            <a:spLocks noGrp="1"/>
          </p:cNvSpPr>
          <p:nvPr>
            <p:ph type="ctrTitle"/>
          </p:nvPr>
        </p:nvSpPr>
        <p:spPr>
          <a:xfrm>
            <a:off x="2353550" y="1441621"/>
            <a:ext cx="9072880" cy="1528077"/>
          </a:xfrm>
        </p:spPr>
        <p:txBody>
          <a:bodyPr>
            <a:normAutofit/>
          </a:bodyPr>
          <a:lstStyle/>
          <a:p>
            <a:r>
              <a:rPr lang="en-US" dirty="0"/>
              <a:t>What Led Me to</a:t>
            </a:r>
          </a:p>
        </p:txBody>
      </p:sp>
      <p:sp>
        <p:nvSpPr>
          <p:cNvPr id="3" name="Subtitle 2">
            <a:extLst>
              <a:ext uri="{FF2B5EF4-FFF2-40B4-BE49-F238E27FC236}">
                <a16:creationId xmlns:a16="http://schemas.microsoft.com/office/drawing/2014/main" id="{918CC715-5592-3BE8-B4D6-372C7DB0CFDC}"/>
              </a:ext>
            </a:extLst>
          </p:cNvPr>
          <p:cNvSpPr>
            <a:spLocks noGrp="1"/>
          </p:cNvSpPr>
          <p:nvPr>
            <p:ph type="subTitle" idx="1"/>
          </p:nvPr>
        </p:nvSpPr>
        <p:spPr>
          <a:xfrm>
            <a:off x="2353550" y="3521075"/>
            <a:ext cx="9072880" cy="1655762"/>
          </a:xfrm>
        </p:spPr>
        <p:txBody>
          <a:bodyPr>
            <a:normAutofit/>
          </a:bodyPr>
          <a:lstStyle/>
          <a:p>
            <a:pPr algn="ctr"/>
            <a:r>
              <a:rPr lang="en-US" dirty="0"/>
              <a:t>Freeman Lewis </a:t>
            </a:r>
          </a:p>
          <a:p>
            <a:pPr algn="ctr"/>
            <a:r>
              <a:rPr lang="en-US" dirty="0"/>
              <a:t>Florida International University </a:t>
            </a:r>
          </a:p>
          <a:p>
            <a:pPr algn="ctr"/>
            <a:r>
              <a:rPr lang="en-US" dirty="0"/>
              <a:t>December 7</a:t>
            </a:r>
            <a:r>
              <a:rPr lang="en-US" baseline="30000" dirty="0"/>
              <a:t>th</a:t>
            </a:r>
            <a:r>
              <a:rPr lang="en-US" baseline="-25000" dirty="0"/>
              <a:t> </a:t>
            </a:r>
            <a:r>
              <a:rPr lang="en-US" dirty="0"/>
              <a:t>2022</a:t>
            </a:r>
            <a:endParaRPr lang="en-US" baseline="30000" dirty="0"/>
          </a:p>
        </p:txBody>
      </p:sp>
      <p:pic>
        <p:nvPicPr>
          <p:cNvPr id="5" name="Picture 4" descr="Logo&#10;&#10;Description automatically generated">
            <a:extLst>
              <a:ext uri="{FF2B5EF4-FFF2-40B4-BE49-F238E27FC236}">
                <a16:creationId xmlns:a16="http://schemas.microsoft.com/office/drawing/2014/main" id="{4FF4E4E7-7B56-91B1-417F-F5214046F26D}"/>
              </a:ext>
            </a:extLst>
          </p:cNvPr>
          <p:cNvPicPr>
            <a:picLocks noChangeAspect="1"/>
          </p:cNvPicPr>
          <p:nvPr/>
        </p:nvPicPr>
        <p:blipFill>
          <a:blip r:embed="rId3">
            <a:alphaModFix amt="85000"/>
          </a:blip>
          <a:stretch>
            <a:fillRect/>
          </a:stretch>
        </p:blipFill>
        <p:spPr>
          <a:xfrm>
            <a:off x="8064671" y="1681163"/>
            <a:ext cx="2901196" cy="1164174"/>
          </a:xfrm>
          <a:prstGeom prst="rect">
            <a:avLst/>
          </a:prstGeom>
        </p:spPr>
      </p:pic>
    </p:spTree>
    <p:extLst>
      <p:ext uri="{BB962C8B-B14F-4D97-AF65-F5344CB8AC3E}">
        <p14:creationId xmlns:p14="http://schemas.microsoft.com/office/powerpoint/2010/main" val="98064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C3C7D73B-C958-BDB3-8D2B-28BF2ACFA4CE}"/>
              </a:ext>
            </a:extLst>
          </p:cNvPr>
          <p:cNvSpPr txBox="1">
            <a:spLocks/>
          </p:cNvSpPr>
          <p:nvPr/>
        </p:nvSpPr>
        <p:spPr>
          <a:xfrm>
            <a:off x="1883169" y="328054"/>
            <a:ext cx="9433560" cy="74698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b="1" dirty="0"/>
              <a:t>Masters Thesis Research (2020 - 2022)</a:t>
            </a:r>
          </a:p>
        </p:txBody>
      </p:sp>
      <p:pic>
        <p:nvPicPr>
          <p:cNvPr id="6" name="Picture 5" descr="A person smiling for the camera&#10;&#10;Description automatically generated with medium confidence">
            <a:extLst>
              <a:ext uri="{FF2B5EF4-FFF2-40B4-BE49-F238E27FC236}">
                <a16:creationId xmlns:a16="http://schemas.microsoft.com/office/drawing/2014/main" id="{D77EFDF2-D2FB-8BBC-19CA-14F0A234AAF1}"/>
              </a:ext>
            </a:extLst>
          </p:cNvPr>
          <p:cNvPicPr>
            <a:picLocks noChangeAspect="1"/>
          </p:cNvPicPr>
          <p:nvPr/>
        </p:nvPicPr>
        <p:blipFill>
          <a:blip r:embed="rId3"/>
          <a:stretch>
            <a:fillRect/>
          </a:stretch>
        </p:blipFill>
        <p:spPr>
          <a:xfrm>
            <a:off x="7899528" y="1903445"/>
            <a:ext cx="3869041" cy="2875747"/>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BFA1C2F1-4D12-065E-ABEA-9EE81A691A65}"/>
              </a:ext>
            </a:extLst>
          </p:cNvPr>
          <p:cNvPicPr>
            <a:picLocks noChangeAspect="1"/>
          </p:cNvPicPr>
          <p:nvPr/>
        </p:nvPicPr>
        <p:blipFill rotWithShape="1">
          <a:blip r:embed="rId4"/>
          <a:srcRect l="3464" t="11378" r="51116" b="58762"/>
          <a:stretch/>
        </p:blipFill>
        <p:spPr>
          <a:xfrm>
            <a:off x="2643985" y="1966121"/>
            <a:ext cx="3955964" cy="1525556"/>
          </a:xfrm>
          <a:prstGeom prst="rect">
            <a:avLst/>
          </a:prstGeom>
          <a:ln>
            <a:noFill/>
          </a:ln>
        </p:spPr>
      </p:pic>
      <p:sp>
        <p:nvSpPr>
          <p:cNvPr id="12" name="TextBox 11">
            <a:extLst>
              <a:ext uri="{FF2B5EF4-FFF2-40B4-BE49-F238E27FC236}">
                <a16:creationId xmlns:a16="http://schemas.microsoft.com/office/drawing/2014/main" id="{B412B611-55CA-6AB7-034F-631BEDC0477B}"/>
              </a:ext>
            </a:extLst>
          </p:cNvPr>
          <p:cNvSpPr txBox="1"/>
          <p:nvPr/>
        </p:nvSpPr>
        <p:spPr>
          <a:xfrm>
            <a:off x="2044001" y="4129101"/>
            <a:ext cx="5664956" cy="1384995"/>
          </a:xfrm>
          <a:prstGeom prst="rect">
            <a:avLst/>
          </a:prstGeom>
          <a:noFill/>
        </p:spPr>
        <p:txBody>
          <a:bodyPr wrap="square">
            <a:spAutoFit/>
          </a:bodyPr>
          <a:lstStyle/>
          <a:p>
            <a:r>
              <a:rPr lang="en-US" sz="1400" dirty="0">
                <a:solidFill>
                  <a:schemeClr val="bg1"/>
                </a:solidFill>
              </a:rPr>
              <a:t>Dean LaVeist heads the social, behavioral, and population science program which trains applied methods to health interventions and etiologic research at the individual, community, and societal levels. This program investigates the behavioral, social, and structural underpinnings of health inequities, and potential solutions to address them.</a:t>
            </a:r>
          </a:p>
        </p:txBody>
      </p:sp>
    </p:spTree>
    <p:extLst>
      <p:ext uri="{BB962C8B-B14F-4D97-AF65-F5344CB8AC3E}">
        <p14:creationId xmlns:p14="http://schemas.microsoft.com/office/powerpoint/2010/main" val="2479469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0D16A3-EAB6-05E1-7807-C11612E4F0FA}"/>
              </a:ext>
            </a:extLst>
          </p:cNvPr>
          <p:cNvSpPr>
            <a:spLocks noGrp="1"/>
          </p:cNvSpPr>
          <p:nvPr>
            <p:ph idx="1"/>
          </p:nvPr>
        </p:nvSpPr>
        <p:spPr>
          <a:xfrm>
            <a:off x="1766774" y="1478868"/>
            <a:ext cx="4439469" cy="4517725"/>
          </a:xfrm>
        </p:spPr>
        <p:txBody>
          <a:bodyPr>
            <a:normAutofit/>
          </a:bodyPr>
          <a:lstStyle/>
          <a:p>
            <a:pPr marL="0" indent="0">
              <a:buNone/>
            </a:pPr>
            <a:r>
              <a:rPr lang="en-US" sz="1800" dirty="0"/>
              <a:t>In Florida, glioblastoma incidence rates have remained relatively constant over the last two decades. On average in Florida: </a:t>
            </a:r>
          </a:p>
          <a:p>
            <a:pPr marL="0" indent="0">
              <a:buNone/>
            </a:pPr>
            <a:endParaRPr lang="en-US" sz="1800" dirty="0"/>
          </a:p>
          <a:p>
            <a:pPr marL="742950" lvl="1" indent="-285750"/>
            <a:r>
              <a:rPr lang="en-US" dirty="0"/>
              <a:t>Approximately, 3-4 cases per 100,000 population occur per year </a:t>
            </a:r>
          </a:p>
          <a:p>
            <a:pPr marL="742950" lvl="1" indent="-285750"/>
            <a:r>
              <a:rPr lang="en-US" dirty="0"/>
              <a:t>More cases occur among non-Hispanic White males </a:t>
            </a:r>
          </a:p>
          <a:p>
            <a:pPr marL="742950" lvl="1" indent="-285750"/>
            <a:r>
              <a:rPr lang="en-US" dirty="0"/>
              <a:t>More cases occur among individuals over 60 years of age </a:t>
            </a:r>
          </a:p>
          <a:p>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34833E0-D3EA-44F2-1C64-60ABB74B0B78}"/>
              </a:ext>
            </a:extLst>
          </p:cNvPr>
          <p:cNvSpPr txBox="1"/>
          <p:nvPr/>
        </p:nvSpPr>
        <p:spPr>
          <a:xfrm>
            <a:off x="9751775" y="5996593"/>
            <a:ext cx="2330730" cy="369332"/>
          </a:xfrm>
          <a:prstGeom prst="rect">
            <a:avLst/>
          </a:prstGeom>
          <a:noFill/>
        </p:spPr>
        <p:txBody>
          <a:bodyPr wrap="square" rtlCol="0">
            <a:spAutoFit/>
          </a:bodyPr>
          <a:lstStyle/>
          <a:p>
            <a:r>
              <a:rPr lang="en-US" dirty="0">
                <a:solidFill>
                  <a:schemeClr val="bg1"/>
                </a:solidFill>
              </a:rPr>
              <a:t>Tamimi et al., 2017</a:t>
            </a:r>
          </a:p>
        </p:txBody>
      </p:sp>
      <p:pic>
        <p:nvPicPr>
          <p:cNvPr id="12" name="Content Placeholder 4" descr="Map&#10;&#10;Description automatically generated">
            <a:extLst>
              <a:ext uri="{FF2B5EF4-FFF2-40B4-BE49-F238E27FC236}">
                <a16:creationId xmlns:a16="http://schemas.microsoft.com/office/drawing/2014/main" id="{A9A19B19-3D3F-3009-F66A-B6AA9CD47D2A}"/>
              </a:ext>
            </a:extLst>
          </p:cNvPr>
          <p:cNvPicPr>
            <a:picLocks noChangeAspect="1"/>
          </p:cNvPicPr>
          <p:nvPr/>
        </p:nvPicPr>
        <p:blipFill>
          <a:blip r:embed="rId3"/>
          <a:stretch>
            <a:fillRect/>
          </a:stretch>
        </p:blipFill>
        <p:spPr bwMode="auto">
          <a:xfrm>
            <a:off x="9464129" y="1280411"/>
            <a:ext cx="2521394" cy="29170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C55BEF45-1CC3-9CA8-B0B7-873F74D42B65}"/>
              </a:ext>
            </a:extLst>
          </p:cNvPr>
          <p:cNvGrpSpPr/>
          <p:nvPr/>
        </p:nvGrpSpPr>
        <p:grpSpPr>
          <a:xfrm>
            <a:off x="6613743" y="2731989"/>
            <a:ext cx="2730531" cy="2928767"/>
            <a:chOff x="6996047" y="997722"/>
            <a:chExt cx="4212313" cy="4815191"/>
          </a:xfrm>
        </p:grpSpPr>
        <p:pic>
          <p:nvPicPr>
            <p:cNvPr id="10" name="Picture 9" descr="Logo, company name&#10;&#10;Description automatically generated">
              <a:extLst>
                <a:ext uri="{FF2B5EF4-FFF2-40B4-BE49-F238E27FC236}">
                  <a16:creationId xmlns:a16="http://schemas.microsoft.com/office/drawing/2014/main" id="{5F6B7D69-C1A6-ED0E-00E6-61C3AE116D73}"/>
                </a:ext>
              </a:extLst>
            </p:cNvPr>
            <p:cNvPicPr>
              <a:picLocks noChangeAspect="1"/>
            </p:cNvPicPr>
            <p:nvPr/>
          </p:nvPicPr>
          <p:blipFill>
            <a:blip r:embed="rId4"/>
            <a:stretch>
              <a:fillRect/>
            </a:stretch>
          </p:blipFill>
          <p:spPr>
            <a:xfrm>
              <a:off x="6996047" y="997722"/>
              <a:ext cx="4212313" cy="4815191"/>
            </a:xfrm>
            <a:prstGeom prst="rect">
              <a:avLst/>
            </a:prstGeom>
          </p:spPr>
        </p:pic>
        <p:sp>
          <p:nvSpPr>
            <p:cNvPr id="6" name="Rectangle 5">
              <a:extLst>
                <a:ext uri="{FF2B5EF4-FFF2-40B4-BE49-F238E27FC236}">
                  <a16:creationId xmlns:a16="http://schemas.microsoft.com/office/drawing/2014/main" id="{0E7DCA3E-EEDE-9FA0-1553-CD30ECBB7AA1}"/>
                </a:ext>
              </a:extLst>
            </p:cNvPr>
            <p:cNvSpPr/>
            <p:nvPr/>
          </p:nvSpPr>
          <p:spPr>
            <a:xfrm>
              <a:off x="7062277" y="1799617"/>
              <a:ext cx="1546699" cy="1590472"/>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9792ECC4-4149-E424-92AE-4EE57EE507F5}"/>
              </a:ext>
            </a:extLst>
          </p:cNvPr>
          <p:cNvSpPr>
            <a:spLocks noGrp="1"/>
          </p:cNvSpPr>
          <p:nvPr>
            <p:ph type="title"/>
          </p:nvPr>
        </p:nvSpPr>
        <p:spPr>
          <a:xfrm>
            <a:off x="1902814" y="264677"/>
            <a:ext cx="10082709" cy="746983"/>
          </a:xfrm>
        </p:spPr>
        <p:txBody>
          <a:bodyPr>
            <a:noAutofit/>
          </a:bodyPr>
          <a:lstStyle/>
          <a:p>
            <a:r>
              <a:rPr lang="en-US" sz="2800" b="1" dirty="0"/>
              <a:t>Biomedical Health Burden of Glioblastoma (Florida)</a:t>
            </a:r>
          </a:p>
        </p:txBody>
      </p:sp>
      <p:pic>
        <p:nvPicPr>
          <p:cNvPr id="15" name="Content Placeholder 3" descr="Graphical user interface, application&#10;&#10;Description automatically generated">
            <a:extLst>
              <a:ext uri="{FF2B5EF4-FFF2-40B4-BE49-F238E27FC236}">
                <a16:creationId xmlns:a16="http://schemas.microsoft.com/office/drawing/2014/main" id="{DEB6D20C-FA93-1E6F-BFCF-9C86DC942732}"/>
              </a:ext>
            </a:extLst>
          </p:cNvPr>
          <p:cNvPicPr>
            <a:picLocks noChangeAspect="1"/>
          </p:cNvPicPr>
          <p:nvPr/>
        </p:nvPicPr>
        <p:blipFill rotWithShape="1">
          <a:blip r:embed="rId5"/>
          <a:srcRect l="50614" t="4642" r="4568" b="6352"/>
          <a:stretch/>
        </p:blipFill>
        <p:spPr>
          <a:xfrm>
            <a:off x="2082923" y="5001529"/>
            <a:ext cx="1274165" cy="1484266"/>
          </a:xfrm>
          <a:prstGeom prst="rect">
            <a:avLst/>
          </a:prstGeom>
          <a:ln>
            <a:noFill/>
          </a:ln>
        </p:spPr>
      </p:pic>
    </p:spTree>
    <p:extLst>
      <p:ext uri="{BB962C8B-B14F-4D97-AF65-F5344CB8AC3E}">
        <p14:creationId xmlns:p14="http://schemas.microsoft.com/office/powerpoint/2010/main" val="65334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8F6E8CB-2D7E-9554-361A-5FDB44C21C4E}"/>
              </a:ext>
            </a:extLst>
          </p:cNvPr>
          <p:cNvSpPr txBox="1"/>
          <p:nvPr/>
        </p:nvSpPr>
        <p:spPr>
          <a:xfrm>
            <a:off x="3081665" y="1413394"/>
            <a:ext cx="3191712" cy="400110"/>
          </a:xfrm>
          <a:prstGeom prst="rect">
            <a:avLst/>
          </a:prstGeom>
          <a:noFill/>
        </p:spPr>
        <p:txBody>
          <a:bodyPr wrap="square" rtlCol="0">
            <a:spAutoFit/>
          </a:bodyPr>
          <a:lstStyle/>
          <a:p>
            <a:r>
              <a:rPr lang="en-US" sz="2000" dirty="0">
                <a:solidFill>
                  <a:schemeClr val="bg1"/>
                </a:solidFill>
              </a:rPr>
              <a:t>The Health Belief Model</a:t>
            </a:r>
          </a:p>
        </p:txBody>
      </p:sp>
      <p:sp>
        <p:nvSpPr>
          <p:cNvPr id="13" name="TextBox 12">
            <a:extLst>
              <a:ext uri="{FF2B5EF4-FFF2-40B4-BE49-F238E27FC236}">
                <a16:creationId xmlns:a16="http://schemas.microsoft.com/office/drawing/2014/main" id="{DAE5AF79-8CA4-3396-75EC-7600E2131B0D}"/>
              </a:ext>
            </a:extLst>
          </p:cNvPr>
          <p:cNvSpPr txBox="1"/>
          <p:nvPr/>
        </p:nvSpPr>
        <p:spPr>
          <a:xfrm>
            <a:off x="9872788" y="5958952"/>
            <a:ext cx="2319212" cy="369332"/>
          </a:xfrm>
          <a:prstGeom prst="rect">
            <a:avLst/>
          </a:prstGeom>
          <a:noFill/>
        </p:spPr>
        <p:txBody>
          <a:bodyPr wrap="square" rtlCol="0">
            <a:spAutoFit/>
          </a:bodyPr>
          <a:lstStyle/>
          <a:p>
            <a:r>
              <a:rPr lang="en-US" dirty="0">
                <a:solidFill>
                  <a:schemeClr val="bg1"/>
                </a:solidFill>
              </a:rPr>
              <a:t>Jones et al., 2015</a:t>
            </a:r>
          </a:p>
        </p:txBody>
      </p:sp>
      <p:grpSp>
        <p:nvGrpSpPr>
          <p:cNvPr id="3" name="Group 2">
            <a:extLst>
              <a:ext uri="{FF2B5EF4-FFF2-40B4-BE49-F238E27FC236}">
                <a16:creationId xmlns:a16="http://schemas.microsoft.com/office/drawing/2014/main" id="{835B3967-FF4E-6D27-5C93-56E75B646062}"/>
              </a:ext>
            </a:extLst>
          </p:cNvPr>
          <p:cNvGrpSpPr/>
          <p:nvPr/>
        </p:nvGrpSpPr>
        <p:grpSpPr>
          <a:xfrm>
            <a:off x="7607393" y="2493516"/>
            <a:ext cx="4362934" cy="2064932"/>
            <a:chOff x="7685631" y="1604788"/>
            <a:chExt cx="4362934" cy="2064932"/>
          </a:xfrm>
        </p:grpSpPr>
        <p:sp>
          <p:nvSpPr>
            <p:cNvPr id="14" name="TextBox 13">
              <a:extLst>
                <a:ext uri="{FF2B5EF4-FFF2-40B4-BE49-F238E27FC236}">
                  <a16:creationId xmlns:a16="http://schemas.microsoft.com/office/drawing/2014/main" id="{112F6E26-276A-DF51-FF92-5BEF368AE0B3}"/>
                </a:ext>
              </a:extLst>
            </p:cNvPr>
            <p:cNvSpPr txBox="1"/>
            <p:nvPr/>
          </p:nvSpPr>
          <p:spPr>
            <a:xfrm>
              <a:off x="7685631" y="1604788"/>
              <a:ext cx="4362934" cy="369332"/>
            </a:xfrm>
            <a:prstGeom prst="rect">
              <a:avLst/>
            </a:prstGeom>
            <a:noFill/>
          </p:spPr>
          <p:txBody>
            <a:bodyPr wrap="square" rtlCol="0">
              <a:spAutoFit/>
            </a:bodyPr>
            <a:lstStyle/>
            <a:p>
              <a:r>
                <a:rPr lang="en-US" dirty="0">
                  <a:solidFill>
                    <a:schemeClr val="bg1"/>
                  </a:solidFill>
                </a:rPr>
                <a:t>Targeted Health Belief Model Constructs </a:t>
              </a:r>
            </a:p>
          </p:txBody>
        </p:sp>
        <p:sp>
          <p:nvSpPr>
            <p:cNvPr id="15" name="TextBox 14">
              <a:extLst>
                <a:ext uri="{FF2B5EF4-FFF2-40B4-BE49-F238E27FC236}">
                  <a16:creationId xmlns:a16="http://schemas.microsoft.com/office/drawing/2014/main" id="{B9DB4748-1EAD-4D73-43EF-9E751FE9E44F}"/>
                </a:ext>
              </a:extLst>
            </p:cNvPr>
            <p:cNvSpPr txBox="1"/>
            <p:nvPr/>
          </p:nvSpPr>
          <p:spPr>
            <a:xfrm>
              <a:off x="7848122" y="2346281"/>
              <a:ext cx="4200443" cy="1323439"/>
            </a:xfrm>
            <a:prstGeom prst="rect">
              <a:avLst/>
            </a:prstGeom>
            <a:noFill/>
          </p:spPr>
          <p:txBody>
            <a:bodyPr wrap="square" rtlCol="0">
              <a:spAutoFit/>
            </a:bodyPr>
            <a:lstStyle/>
            <a:p>
              <a:pPr indent="-342900">
                <a:buAutoNum type="arabicPeriod"/>
              </a:pPr>
              <a:r>
                <a:rPr lang="en-US" sz="1600" dirty="0">
                  <a:solidFill>
                    <a:schemeClr val="bg1"/>
                  </a:solidFill>
                </a:rPr>
                <a:t>Perceived Susceptibility of Disease</a:t>
              </a:r>
            </a:p>
            <a:p>
              <a:pPr indent="-342900">
                <a:buAutoNum type="arabicPeriod"/>
              </a:pPr>
              <a:r>
                <a:rPr lang="en-US" sz="1600" dirty="0">
                  <a:solidFill>
                    <a:schemeClr val="bg1"/>
                  </a:solidFill>
                </a:rPr>
                <a:t>Perceived Severity of Disease</a:t>
              </a:r>
            </a:p>
            <a:p>
              <a:pPr indent="-342900">
                <a:buAutoNum type="arabicPeriod"/>
              </a:pPr>
              <a:r>
                <a:rPr lang="en-US" sz="1600" dirty="0">
                  <a:solidFill>
                    <a:schemeClr val="bg1"/>
                  </a:solidFill>
                </a:rPr>
                <a:t>Perceived Benefits of Preventive Action</a:t>
              </a:r>
            </a:p>
            <a:p>
              <a:pPr indent="-342900">
                <a:buAutoNum type="arabicPeriod"/>
              </a:pPr>
              <a:r>
                <a:rPr lang="en-US" sz="1600" dirty="0">
                  <a:solidFill>
                    <a:schemeClr val="bg1"/>
                  </a:solidFill>
                </a:rPr>
                <a:t>Perceived Self-efficacy</a:t>
              </a:r>
            </a:p>
            <a:p>
              <a:pPr marL="342900" indent="-342900">
                <a:buAutoNum type="arabicPeriod"/>
              </a:pPr>
              <a:endParaRPr lang="en-US" sz="1600" dirty="0">
                <a:solidFill>
                  <a:schemeClr val="bg1"/>
                </a:solidFill>
                <a:latin typeface="Times New Roman" panose="02020603050405020304" pitchFamily="18" charset="0"/>
                <a:cs typeface="Times New Roman" panose="02020603050405020304" pitchFamily="18" charset="0"/>
              </a:endParaRPr>
            </a:p>
          </p:txBody>
        </p:sp>
      </p:grpSp>
      <p:pic>
        <p:nvPicPr>
          <p:cNvPr id="6" name="Content Placeholder 5" descr="Diagram&#10;&#10;Description automatically generated">
            <a:extLst>
              <a:ext uri="{FF2B5EF4-FFF2-40B4-BE49-F238E27FC236}">
                <a16:creationId xmlns:a16="http://schemas.microsoft.com/office/drawing/2014/main" id="{BC7C48CC-59DA-12B1-B289-9F6F6AD15152}"/>
              </a:ext>
            </a:extLst>
          </p:cNvPr>
          <p:cNvPicPr>
            <a:picLocks noGrp="1" noChangeAspect="1"/>
          </p:cNvPicPr>
          <p:nvPr>
            <p:ph idx="1"/>
          </p:nvPr>
        </p:nvPicPr>
        <p:blipFill>
          <a:blip r:embed="rId3"/>
          <a:stretch>
            <a:fillRect/>
          </a:stretch>
        </p:blipFill>
        <p:spPr>
          <a:xfrm>
            <a:off x="2095145" y="2240824"/>
            <a:ext cx="5164751" cy="2732598"/>
          </a:xfrm>
        </p:spPr>
      </p:pic>
      <p:sp>
        <p:nvSpPr>
          <p:cNvPr id="4" name="Title 6">
            <a:extLst>
              <a:ext uri="{FF2B5EF4-FFF2-40B4-BE49-F238E27FC236}">
                <a16:creationId xmlns:a16="http://schemas.microsoft.com/office/drawing/2014/main" id="{47140D98-A359-0287-2328-86CF86DFC372}"/>
              </a:ext>
            </a:extLst>
          </p:cNvPr>
          <p:cNvSpPr txBox="1">
            <a:spLocks/>
          </p:cNvSpPr>
          <p:nvPr/>
        </p:nvSpPr>
        <p:spPr>
          <a:xfrm>
            <a:off x="1731819" y="239091"/>
            <a:ext cx="10238508" cy="7469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sz="2600" b="1" dirty="0"/>
              <a:t>Social Media Campaign - Individual Level Intervention Strategy</a:t>
            </a:r>
          </a:p>
        </p:txBody>
      </p:sp>
    </p:spTree>
    <p:extLst>
      <p:ext uri="{BB962C8B-B14F-4D97-AF65-F5344CB8AC3E}">
        <p14:creationId xmlns:p14="http://schemas.microsoft.com/office/powerpoint/2010/main" val="2369295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58C6-01CC-4A26-9130-1D3F16914151}"/>
              </a:ext>
            </a:extLst>
          </p:cNvPr>
          <p:cNvSpPr>
            <a:spLocks noGrp="1"/>
          </p:cNvSpPr>
          <p:nvPr>
            <p:ph type="title"/>
          </p:nvPr>
        </p:nvSpPr>
        <p:spPr>
          <a:xfrm>
            <a:off x="1847912" y="157416"/>
            <a:ext cx="8598415" cy="706205"/>
          </a:xfrm>
        </p:spPr>
        <p:txBody>
          <a:bodyPr/>
          <a:lstStyle/>
          <a:p>
            <a:r>
              <a:rPr lang="en-US" sz="2400" b="1" dirty="0"/>
              <a:t>Summary of Social Media Campaign Description</a:t>
            </a:r>
          </a:p>
        </p:txBody>
      </p:sp>
      <p:sp>
        <p:nvSpPr>
          <p:cNvPr id="3" name="Content Placeholder 2">
            <a:extLst>
              <a:ext uri="{FF2B5EF4-FFF2-40B4-BE49-F238E27FC236}">
                <a16:creationId xmlns:a16="http://schemas.microsoft.com/office/drawing/2014/main" id="{F61570A3-326C-B1FF-1FD3-F3E2C0780555}"/>
              </a:ext>
            </a:extLst>
          </p:cNvPr>
          <p:cNvSpPr>
            <a:spLocks noGrp="1"/>
          </p:cNvSpPr>
          <p:nvPr>
            <p:ph idx="1"/>
          </p:nvPr>
        </p:nvSpPr>
        <p:spPr>
          <a:xfrm>
            <a:off x="2014167" y="1249781"/>
            <a:ext cx="4739472" cy="3874238"/>
          </a:xfrm>
        </p:spPr>
        <p:txBody>
          <a:bodyPr>
            <a:normAutofit fontScale="25000" lnSpcReduction="20000"/>
          </a:bodyPr>
          <a:lstStyle/>
          <a:p>
            <a:pPr marL="0" indent="0">
              <a:lnSpc>
                <a:spcPct val="110000"/>
              </a:lnSpc>
              <a:buNone/>
            </a:pPr>
            <a:r>
              <a:rPr lang="en-US" sz="5600" dirty="0"/>
              <a:t>Goal: To increase receptivity of St. Lucie county residents to FDOH public health messaging</a:t>
            </a:r>
          </a:p>
          <a:p>
            <a:pPr marL="0" indent="0">
              <a:lnSpc>
                <a:spcPct val="110000"/>
              </a:lnSpc>
              <a:buNone/>
            </a:pPr>
            <a:endParaRPr lang="en-US" sz="5600" dirty="0"/>
          </a:p>
          <a:p>
            <a:pPr marL="0" indent="0">
              <a:lnSpc>
                <a:spcPct val="110000"/>
              </a:lnSpc>
              <a:buNone/>
            </a:pPr>
            <a:r>
              <a:rPr lang="en-US" sz="5600" dirty="0"/>
              <a:t>Channels: Facebook, Instagram, Twitter, YouTube, TikTok, LinkedIn…</a:t>
            </a:r>
            <a:r>
              <a:rPr lang="en-US" sz="5600" dirty="0" err="1"/>
              <a:t>etc</a:t>
            </a:r>
            <a:r>
              <a:rPr lang="en-US" sz="5600" dirty="0"/>
              <a:t> </a:t>
            </a:r>
          </a:p>
          <a:p>
            <a:pPr marL="0" indent="0">
              <a:lnSpc>
                <a:spcPct val="110000"/>
              </a:lnSpc>
              <a:buNone/>
            </a:pPr>
            <a:endParaRPr lang="en-US" sz="5600" dirty="0"/>
          </a:p>
          <a:p>
            <a:pPr marL="0" indent="0">
              <a:lnSpc>
                <a:spcPct val="110000"/>
              </a:lnSpc>
              <a:buNone/>
            </a:pPr>
            <a:r>
              <a:rPr lang="en-US" sz="5600" dirty="0"/>
              <a:t>Content Schedule: Culturally appropriate content posted bi-weekly (videos, visual aids, messaging) </a:t>
            </a:r>
          </a:p>
          <a:p>
            <a:pPr marL="0" indent="0">
              <a:lnSpc>
                <a:spcPct val="110000"/>
              </a:lnSpc>
              <a:buNone/>
            </a:pPr>
            <a:endParaRPr lang="en-US" sz="5600" dirty="0"/>
          </a:p>
          <a:p>
            <a:pPr marL="0" indent="0">
              <a:lnSpc>
                <a:spcPct val="110000"/>
              </a:lnSpc>
              <a:buNone/>
            </a:pPr>
            <a:r>
              <a:rPr lang="en-US" sz="5600" dirty="0"/>
              <a:t>Monitoring &amp; Evaluation Team: Receptivity to content will be evaluated and tailored as appropriate to ensure cultural competence and community engagement</a:t>
            </a:r>
          </a:p>
          <a:p>
            <a:pPr marL="0" indent="0">
              <a:lnSpc>
                <a:spcPct val="110000"/>
              </a:lnSpc>
              <a:buNone/>
            </a:pPr>
            <a:endParaRPr lang="en-US" sz="5600" dirty="0"/>
          </a:p>
          <a:p>
            <a:pPr marL="0" indent="0">
              <a:lnSpc>
                <a:spcPct val="110000"/>
              </a:lnSpc>
              <a:buNone/>
            </a:pPr>
            <a:r>
              <a:rPr lang="en-US" sz="5600" dirty="0"/>
              <a:t>Process Evaluation Team (follow-up): Through the life of the campaign data analytics will be collected to provide empirical evidence supporting the direction of next generation iterative campaign developments</a:t>
            </a:r>
          </a:p>
          <a:p>
            <a:endParaRPr lang="en-US" sz="2000" dirty="0">
              <a:latin typeface="Times New Roman" panose="02020603050405020304" pitchFamily="18" charset="0"/>
              <a:cs typeface="Times New Roman" panose="02020603050405020304" pitchFamily="18" charset="0"/>
            </a:endParaRPr>
          </a:p>
        </p:txBody>
      </p:sp>
      <p:pic>
        <p:nvPicPr>
          <p:cNvPr id="5" name="Picture 4" descr="Graphical user interface, application, icon&#10;&#10;Description automatically generated">
            <a:extLst>
              <a:ext uri="{FF2B5EF4-FFF2-40B4-BE49-F238E27FC236}">
                <a16:creationId xmlns:a16="http://schemas.microsoft.com/office/drawing/2014/main" id="{4118A575-08A2-1626-1DFD-EAE2F6D68440}"/>
              </a:ext>
            </a:extLst>
          </p:cNvPr>
          <p:cNvPicPr>
            <a:picLocks noChangeAspect="1"/>
          </p:cNvPicPr>
          <p:nvPr/>
        </p:nvPicPr>
        <p:blipFill>
          <a:blip r:embed="rId3"/>
          <a:stretch>
            <a:fillRect/>
          </a:stretch>
        </p:blipFill>
        <p:spPr>
          <a:xfrm>
            <a:off x="7114806" y="1125090"/>
            <a:ext cx="4739472" cy="4607820"/>
          </a:xfrm>
          <a:prstGeom prst="rect">
            <a:avLst/>
          </a:prstGeom>
        </p:spPr>
      </p:pic>
    </p:spTree>
    <p:extLst>
      <p:ext uri="{BB962C8B-B14F-4D97-AF65-F5344CB8AC3E}">
        <p14:creationId xmlns:p14="http://schemas.microsoft.com/office/powerpoint/2010/main" val="4106239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7220CDA-A4B4-4FE4-2DEA-0B1539D8A46F}"/>
              </a:ext>
            </a:extLst>
          </p:cNvPr>
          <p:cNvGraphicFramePr>
            <a:graphicFrameLocks noGrp="1"/>
          </p:cNvGraphicFramePr>
          <p:nvPr>
            <p:ph idx="1"/>
            <p:extLst>
              <p:ext uri="{D42A27DB-BD31-4B8C-83A1-F6EECF244321}">
                <p14:modId xmlns:p14="http://schemas.microsoft.com/office/powerpoint/2010/main" val="344033950"/>
              </p:ext>
            </p:extLst>
          </p:nvPr>
        </p:nvGraphicFramePr>
        <p:xfrm>
          <a:off x="693303" y="1119389"/>
          <a:ext cx="7196261" cy="2459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6">
            <a:extLst>
              <a:ext uri="{FF2B5EF4-FFF2-40B4-BE49-F238E27FC236}">
                <a16:creationId xmlns:a16="http://schemas.microsoft.com/office/drawing/2014/main" id="{81AF8939-9D55-6F61-7E39-CC208F762D39}"/>
              </a:ext>
            </a:extLst>
          </p:cNvPr>
          <p:cNvSpPr txBox="1">
            <a:spLocks/>
          </p:cNvSpPr>
          <p:nvPr/>
        </p:nvSpPr>
        <p:spPr>
          <a:xfrm>
            <a:off x="1883169" y="328054"/>
            <a:ext cx="9433560" cy="74698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b="1" dirty="0"/>
              <a:t>Dissertation Research Interests </a:t>
            </a:r>
          </a:p>
        </p:txBody>
      </p:sp>
      <p:pic>
        <p:nvPicPr>
          <p:cNvPr id="13" name="Picture 12" descr="Diagram&#10;&#10;Description automatically generated">
            <a:extLst>
              <a:ext uri="{FF2B5EF4-FFF2-40B4-BE49-F238E27FC236}">
                <a16:creationId xmlns:a16="http://schemas.microsoft.com/office/drawing/2014/main" id="{293CD592-6C6D-DD2A-942E-415009144D86}"/>
              </a:ext>
            </a:extLst>
          </p:cNvPr>
          <p:cNvPicPr>
            <a:picLocks noChangeAspect="1"/>
          </p:cNvPicPr>
          <p:nvPr/>
        </p:nvPicPr>
        <p:blipFill>
          <a:blip r:embed="rId8"/>
          <a:stretch>
            <a:fillRect/>
          </a:stretch>
        </p:blipFill>
        <p:spPr>
          <a:xfrm>
            <a:off x="1842094" y="4213492"/>
            <a:ext cx="4898677" cy="1578764"/>
          </a:xfrm>
          <a:prstGeom prst="rect">
            <a:avLst/>
          </a:prstGeom>
        </p:spPr>
      </p:pic>
      <p:sp>
        <p:nvSpPr>
          <p:cNvPr id="14" name="TextBox 13">
            <a:extLst>
              <a:ext uri="{FF2B5EF4-FFF2-40B4-BE49-F238E27FC236}">
                <a16:creationId xmlns:a16="http://schemas.microsoft.com/office/drawing/2014/main" id="{BB4B5E12-93FA-CF03-8840-5F0513636478}"/>
              </a:ext>
            </a:extLst>
          </p:cNvPr>
          <p:cNvSpPr txBox="1"/>
          <p:nvPr/>
        </p:nvSpPr>
        <p:spPr>
          <a:xfrm>
            <a:off x="3050868" y="3757984"/>
            <a:ext cx="2481128" cy="369332"/>
          </a:xfrm>
          <a:prstGeom prst="rect">
            <a:avLst/>
          </a:prstGeom>
          <a:noFill/>
        </p:spPr>
        <p:txBody>
          <a:bodyPr wrap="square">
            <a:spAutoFit/>
          </a:bodyPr>
          <a:lstStyle/>
          <a:p>
            <a:r>
              <a:rPr lang="en-US" dirty="0">
                <a:solidFill>
                  <a:schemeClr val="bg1"/>
                </a:solidFill>
              </a:rPr>
              <a:t>Precision Oncology</a:t>
            </a:r>
          </a:p>
        </p:txBody>
      </p:sp>
      <p:sp>
        <p:nvSpPr>
          <p:cNvPr id="15" name="TextBox 14">
            <a:extLst>
              <a:ext uri="{FF2B5EF4-FFF2-40B4-BE49-F238E27FC236}">
                <a16:creationId xmlns:a16="http://schemas.microsoft.com/office/drawing/2014/main" id="{8A2FE12C-729D-8ED4-2903-E091F63FA92A}"/>
              </a:ext>
            </a:extLst>
          </p:cNvPr>
          <p:cNvSpPr txBox="1"/>
          <p:nvPr/>
        </p:nvSpPr>
        <p:spPr>
          <a:xfrm>
            <a:off x="7244575" y="1142462"/>
            <a:ext cx="4553415" cy="1384995"/>
          </a:xfrm>
          <a:prstGeom prst="rect">
            <a:avLst/>
          </a:prstGeom>
          <a:noFill/>
        </p:spPr>
        <p:txBody>
          <a:bodyPr wrap="square" rtlCol="0">
            <a:spAutoFit/>
          </a:bodyPr>
          <a:lstStyle/>
          <a:p>
            <a:r>
              <a:rPr lang="en-US" sz="1400" dirty="0">
                <a:solidFill>
                  <a:schemeClr val="bg1"/>
                </a:solidFill>
              </a:rPr>
              <a:t>Research Aims: </a:t>
            </a:r>
          </a:p>
          <a:p>
            <a:endParaRPr lang="en-US" sz="1400" dirty="0">
              <a:solidFill>
                <a:schemeClr val="bg1"/>
              </a:solidFill>
            </a:endParaRPr>
          </a:p>
          <a:p>
            <a:r>
              <a:rPr lang="en-US" sz="1400" dirty="0">
                <a:solidFill>
                  <a:schemeClr val="bg1"/>
                </a:solidFill>
              </a:rPr>
              <a:t>Aim 1: Environmental Determinants </a:t>
            </a:r>
          </a:p>
          <a:p>
            <a:r>
              <a:rPr lang="en-US" sz="1400" dirty="0">
                <a:solidFill>
                  <a:schemeClr val="bg1"/>
                </a:solidFill>
              </a:rPr>
              <a:t>Aim 2: Drug Development / Drug Delivery (Preclinical)</a:t>
            </a:r>
          </a:p>
          <a:p>
            <a:r>
              <a:rPr lang="en-US" sz="1400" dirty="0">
                <a:solidFill>
                  <a:schemeClr val="bg1"/>
                </a:solidFill>
              </a:rPr>
              <a:t>Aim 3: Molecular Determinants (Bioinformatics)</a:t>
            </a:r>
          </a:p>
          <a:p>
            <a:r>
              <a:rPr lang="en-US" sz="1400" dirty="0">
                <a:solidFill>
                  <a:schemeClr val="bg1"/>
                </a:solidFill>
              </a:rPr>
              <a:t>Aim 4: Research Commercialization </a:t>
            </a:r>
          </a:p>
        </p:txBody>
      </p:sp>
      <p:pic>
        <p:nvPicPr>
          <p:cNvPr id="16" name="Picture 15" descr="Logo&#10;&#10;Description automatically generated">
            <a:extLst>
              <a:ext uri="{FF2B5EF4-FFF2-40B4-BE49-F238E27FC236}">
                <a16:creationId xmlns:a16="http://schemas.microsoft.com/office/drawing/2014/main" id="{E1D69967-ECEB-5D56-8E00-D060E8CFDFD9}"/>
              </a:ext>
            </a:extLst>
          </p:cNvPr>
          <p:cNvPicPr>
            <a:picLocks noChangeAspect="1"/>
          </p:cNvPicPr>
          <p:nvPr/>
        </p:nvPicPr>
        <p:blipFill>
          <a:blip r:embed="rId9"/>
          <a:stretch>
            <a:fillRect/>
          </a:stretch>
        </p:blipFill>
        <p:spPr>
          <a:xfrm>
            <a:off x="7244575" y="2921759"/>
            <a:ext cx="3409223" cy="836225"/>
          </a:xfrm>
          <a:prstGeom prst="rect">
            <a:avLst/>
          </a:prstGeom>
        </p:spPr>
      </p:pic>
      <p:pic>
        <p:nvPicPr>
          <p:cNvPr id="17" name="Picture 16" descr="Icon&#10;&#10;Description automatically generated with medium confidence">
            <a:extLst>
              <a:ext uri="{FF2B5EF4-FFF2-40B4-BE49-F238E27FC236}">
                <a16:creationId xmlns:a16="http://schemas.microsoft.com/office/drawing/2014/main" id="{AD5C3C8D-2571-945B-07E7-2EDD3872588E}"/>
              </a:ext>
            </a:extLst>
          </p:cNvPr>
          <p:cNvPicPr>
            <a:picLocks noChangeAspect="1"/>
          </p:cNvPicPr>
          <p:nvPr/>
        </p:nvPicPr>
        <p:blipFill>
          <a:blip r:embed="rId10"/>
          <a:stretch>
            <a:fillRect/>
          </a:stretch>
        </p:blipFill>
        <p:spPr>
          <a:xfrm>
            <a:off x="7430863" y="4101220"/>
            <a:ext cx="3036646" cy="1691036"/>
          </a:xfrm>
          <a:prstGeom prst="rect">
            <a:avLst/>
          </a:prstGeom>
        </p:spPr>
      </p:pic>
    </p:spTree>
    <p:extLst>
      <p:ext uri="{BB962C8B-B14F-4D97-AF65-F5344CB8AC3E}">
        <p14:creationId xmlns:p14="http://schemas.microsoft.com/office/powerpoint/2010/main" val="705171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571712-85E7-409C-0F63-4EDC4B85CAE1}"/>
              </a:ext>
            </a:extLst>
          </p:cNvPr>
          <p:cNvSpPr>
            <a:spLocks noGrp="1"/>
          </p:cNvSpPr>
          <p:nvPr>
            <p:ph type="title"/>
          </p:nvPr>
        </p:nvSpPr>
        <p:spPr>
          <a:xfrm>
            <a:off x="1813810" y="254849"/>
            <a:ext cx="10223292" cy="957048"/>
          </a:xfrm>
        </p:spPr>
        <p:txBody>
          <a:bodyPr>
            <a:normAutofit/>
          </a:bodyPr>
          <a:lstStyle/>
          <a:p>
            <a:r>
              <a:rPr lang="en-US" sz="2800" dirty="0"/>
              <a:t>Learning objectives from Therapeutics Development Internship</a:t>
            </a:r>
          </a:p>
        </p:txBody>
      </p:sp>
      <p:pic>
        <p:nvPicPr>
          <p:cNvPr id="2" name="Picture 1" descr="Logo&#10;&#10;Description automatically generated">
            <a:extLst>
              <a:ext uri="{FF2B5EF4-FFF2-40B4-BE49-F238E27FC236}">
                <a16:creationId xmlns:a16="http://schemas.microsoft.com/office/drawing/2014/main" id="{038D83C0-E35E-0F80-389D-B87E846EAD66}"/>
              </a:ext>
            </a:extLst>
          </p:cNvPr>
          <p:cNvPicPr>
            <a:picLocks noChangeAspect="1"/>
          </p:cNvPicPr>
          <p:nvPr/>
        </p:nvPicPr>
        <p:blipFill>
          <a:blip r:embed="rId3">
            <a:alphaModFix amt="85000"/>
          </a:blip>
          <a:stretch>
            <a:fillRect/>
          </a:stretch>
        </p:blipFill>
        <p:spPr>
          <a:xfrm>
            <a:off x="8271189" y="2816626"/>
            <a:ext cx="2901196" cy="1164174"/>
          </a:xfrm>
          <a:prstGeom prst="rect">
            <a:avLst/>
          </a:prstGeom>
        </p:spPr>
      </p:pic>
      <p:graphicFrame>
        <p:nvGraphicFramePr>
          <p:cNvPr id="3" name="Diagram 2">
            <a:extLst>
              <a:ext uri="{FF2B5EF4-FFF2-40B4-BE49-F238E27FC236}">
                <a16:creationId xmlns:a16="http://schemas.microsoft.com/office/drawing/2014/main" id="{5582CCF0-5ED0-E4B9-A46E-002E651A7268}"/>
              </a:ext>
            </a:extLst>
          </p:cNvPr>
          <p:cNvGraphicFramePr/>
          <p:nvPr>
            <p:extLst>
              <p:ext uri="{D42A27DB-BD31-4B8C-83A1-F6EECF244321}">
                <p14:modId xmlns:p14="http://schemas.microsoft.com/office/powerpoint/2010/main" val="2952460329"/>
              </p:ext>
            </p:extLst>
          </p:nvPr>
        </p:nvGraphicFramePr>
        <p:xfrm>
          <a:off x="2861456" y="3487510"/>
          <a:ext cx="8128000" cy="29661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picture containing logo&#10;&#10;Description automatically generated">
            <a:extLst>
              <a:ext uri="{FF2B5EF4-FFF2-40B4-BE49-F238E27FC236}">
                <a16:creationId xmlns:a16="http://schemas.microsoft.com/office/drawing/2014/main" id="{EC7D039A-BA19-E2F6-8B3F-29FCE081CF4D}"/>
              </a:ext>
            </a:extLst>
          </p:cNvPr>
          <p:cNvPicPr>
            <a:picLocks noChangeAspect="1"/>
          </p:cNvPicPr>
          <p:nvPr/>
        </p:nvPicPr>
        <p:blipFill>
          <a:blip r:embed="rId9"/>
          <a:stretch>
            <a:fillRect/>
          </a:stretch>
        </p:blipFill>
        <p:spPr>
          <a:xfrm>
            <a:off x="2092591" y="3144610"/>
            <a:ext cx="5511800" cy="685800"/>
          </a:xfrm>
          <a:prstGeom prst="rect">
            <a:avLst/>
          </a:prstGeom>
        </p:spPr>
      </p:pic>
      <p:grpSp>
        <p:nvGrpSpPr>
          <p:cNvPr id="12" name="Group 11">
            <a:extLst>
              <a:ext uri="{FF2B5EF4-FFF2-40B4-BE49-F238E27FC236}">
                <a16:creationId xmlns:a16="http://schemas.microsoft.com/office/drawing/2014/main" id="{21B81EAF-EA5A-7A5C-9CCB-D0E961828FEC}"/>
              </a:ext>
            </a:extLst>
          </p:cNvPr>
          <p:cNvGrpSpPr/>
          <p:nvPr/>
        </p:nvGrpSpPr>
        <p:grpSpPr>
          <a:xfrm>
            <a:off x="4424794" y="1384774"/>
            <a:ext cx="4652298" cy="1258974"/>
            <a:chOff x="4759331" y="1163033"/>
            <a:chExt cx="4652298" cy="1258974"/>
          </a:xfrm>
        </p:grpSpPr>
        <p:sp>
          <p:nvSpPr>
            <p:cNvPr id="9" name="TextBox 8">
              <a:extLst>
                <a:ext uri="{FF2B5EF4-FFF2-40B4-BE49-F238E27FC236}">
                  <a16:creationId xmlns:a16="http://schemas.microsoft.com/office/drawing/2014/main" id="{E75A360D-84A4-D31E-003B-FE8F69D574AF}"/>
                </a:ext>
              </a:extLst>
            </p:cNvPr>
            <p:cNvSpPr txBox="1"/>
            <p:nvPr/>
          </p:nvSpPr>
          <p:spPr>
            <a:xfrm>
              <a:off x="4759331" y="1163033"/>
              <a:ext cx="4652298" cy="400110"/>
            </a:xfrm>
            <a:prstGeom prst="rect">
              <a:avLst/>
            </a:prstGeom>
            <a:noFill/>
          </p:spPr>
          <p:txBody>
            <a:bodyPr wrap="square">
              <a:spAutoFit/>
            </a:bodyPr>
            <a:lstStyle/>
            <a:p>
              <a:r>
                <a:rPr lang="en-US" sz="2000" dirty="0">
                  <a:solidFill>
                    <a:schemeClr val="bg1"/>
                  </a:solidFill>
                </a:rPr>
                <a:t>Aim 4: Research Commercialization </a:t>
              </a:r>
            </a:p>
          </p:txBody>
        </p:sp>
        <p:sp>
          <p:nvSpPr>
            <p:cNvPr id="11" name="TextBox 10">
              <a:extLst>
                <a:ext uri="{FF2B5EF4-FFF2-40B4-BE49-F238E27FC236}">
                  <a16:creationId xmlns:a16="http://schemas.microsoft.com/office/drawing/2014/main" id="{F14ABB0A-ED53-4832-A6BD-669AC9B73412}"/>
                </a:ext>
              </a:extLst>
            </p:cNvPr>
            <p:cNvSpPr txBox="1"/>
            <p:nvPr/>
          </p:nvSpPr>
          <p:spPr>
            <a:xfrm>
              <a:off x="5538373" y="1683343"/>
              <a:ext cx="3574473"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Interdisciplinary Collaboration</a:t>
              </a:r>
            </a:p>
            <a:p>
              <a:pPr marL="285750" indent="-285750">
                <a:buFont typeface="Arial" panose="020B0604020202020204" pitchFamily="34" charset="0"/>
                <a:buChar char="•"/>
              </a:pPr>
              <a:r>
                <a:rPr lang="en-US" sz="1400" dirty="0">
                  <a:solidFill>
                    <a:schemeClr val="bg1"/>
                  </a:solidFill>
                </a:rPr>
                <a:t>Key Phases to IND Filing </a:t>
              </a:r>
            </a:p>
            <a:p>
              <a:pPr marL="285750" indent="-285750">
                <a:buFont typeface="Arial" panose="020B0604020202020204" pitchFamily="34" charset="0"/>
                <a:buChar char="•"/>
              </a:pPr>
              <a:r>
                <a:rPr lang="en-US" sz="1400" dirty="0">
                  <a:solidFill>
                    <a:schemeClr val="bg1"/>
                  </a:solidFill>
                </a:rPr>
                <a:t>Clinical Trial Design </a:t>
              </a:r>
            </a:p>
          </p:txBody>
        </p:sp>
      </p:grpSp>
    </p:spTree>
    <p:extLst>
      <p:ext uri="{BB962C8B-B14F-4D97-AF65-F5344CB8AC3E}">
        <p14:creationId xmlns:p14="http://schemas.microsoft.com/office/powerpoint/2010/main" val="2835043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id="{E32606E3-A242-5BF5-2681-29D9345BD749}"/>
              </a:ext>
            </a:extLst>
          </p:cNvPr>
          <p:cNvPicPr>
            <a:picLocks noGrp="1" noChangeAspect="1"/>
          </p:cNvPicPr>
          <p:nvPr>
            <p:ph idx="1"/>
          </p:nvPr>
        </p:nvPicPr>
        <p:blipFill rotWithShape="1">
          <a:blip r:embed="rId3"/>
          <a:srcRect l="3464" t="4642" r="4230" b="6352"/>
          <a:stretch/>
        </p:blipFill>
        <p:spPr>
          <a:xfrm>
            <a:off x="2779827" y="2414068"/>
            <a:ext cx="3750546" cy="2121283"/>
          </a:xfrm>
          <a:prstGeom prst="rect">
            <a:avLst/>
          </a:prstGeom>
          <a:ln>
            <a:noFill/>
          </a:ln>
        </p:spPr>
      </p:pic>
      <p:sp>
        <p:nvSpPr>
          <p:cNvPr id="5" name="TextBox 4">
            <a:extLst>
              <a:ext uri="{FF2B5EF4-FFF2-40B4-BE49-F238E27FC236}">
                <a16:creationId xmlns:a16="http://schemas.microsoft.com/office/drawing/2014/main" id="{D1F73FCC-589D-B8BC-3C93-5D384D84CB8E}"/>
              </a:ext>
            </a:extLst>
          </p:cNvPr>
          <p:cNvSpPr txBox="1"/>
          <p:nvPr/>
        </p:nvSpPr>
        <p:spPr>
          <a:xfrm>
            <a:off x="8441454" y="254849"/>
            <a:ext cx="3750546" cy="6186309"/>
          </a:xfrm>
          <a:prstGeom prst="rect">
            <a:avLst/>
          </a:prstGeom>
          <a:noFill/>
        </p:spPr>
        <p:txBody>
          <a:bodyPr wrap="square" rtlCol="0">
            <a:spAutoFit/>
          </a:bodyPr>
          <a:lstStyle/>
          <a:p>
            <a:r>
              <a:rPr lang="en-US" i="1" dirty="0">
                <a:solidFill>
                  <a:schemeClr val="bg1"/>
                </a:solidFill>
                <a:latin typeface="Times New Roman" panose="02020603050405020304" pitchFamily="18" charset="0"/>
                <a:cs typeface="Times New Roman" panose="02020603050405020304" pitchFamily="18" charset="0"/>
              </a:rPr>
              <a:t>23andMe:</a:t>
            </a:r>
          </a:p>
          <a:p>
            <a:r>
              <a:rPr lang="en-US" dirty="0">
                <a:solidFill>
                  <a:schemeClr val="bg1"/>
                </a:solidFill>
                <a:latin typeface="Times New Roman" panose="02020603050405020304" pitchFamily="18" charset="0"/>
                <a:cs typeface="Times New Roman" panose="02020603050405020304" pitchFamily="18" charset="0"/>
              </a:rPr>
              <a:t>Dr. Sophia Majeed, PhD</a:t>
            </a:r>
          </a:p>
          <a:p>
            <a:r>
              <a:rPr lang="en-US" dirty="0">
                <a:solidFill>
                  <a:schemeClr val="bg1"/>
                </a:solidFill>
                <a:latin typeface="Times New Roman" panose="02020603050405020304" pitchFamily="18" charset="0"/>
                <a:cs typeface="Times New Roman" panose="02020603050405020304" pitchFamily="18" charset="0"/>
              </a:rPr>
              <a:t>Olivia Luna</a:t>
            </a:r>
          </a:p>
          <a:p>
            <a:endParaRPr lang="en-US" i="1" dirty="0">
              <a:solidFill>
                <a:schemeClr val="bg1"/>
              </a:solidFill>
              <a:latin typeface="Times New Roman" panose="02020603050405020304" pitchFamily="18" charset="0"/>
              <a:cs typeface="Times New Roman" panose="02020603050405020304" pitchFamily="18" charset="0"/>
            </a:endParaRPr>
          </a:p>
          <a:p>
            <a:r>
              <a:rPr lang="en-US" i="1" dirty="0">
                <a:solidFill>
                  <a:schemeClr val="bg1"/>
                </a:solidFill>
                <a:latin typeface="Times New Roman" panose="02020603050405020304" pitchFamily="18" charset="0"/>
                <a:cs typeface="Times New Roman" panose="02020603050405020304" pitchFamily="18" charset="0"/>
              </a:rPr>
              <a:t>Schools of Public Health:</a:t>
            </a:r>
          </a:p>
          <a:p>
            <a:r>
              <a:rPr lang="en-US" dirty="0">
                <a:solidFill>
                  <a:schemeClr val="bg1"/>
                </a:solidFill>
                <a:latin typeface="Times New Roman" panose="02020603050405020304" pitchFamily="18" charset="0"/>
                <a:cs typeface="Times New Roman" panose="02020603050405020304" pitchFamily="18" charset="0"/>
              </a:rPr>
              <a:t>Dean Thomas LaVeist, PhD </a:t>
            </a:r>
          </a:p>
          <a:p>
            <a:r>
              <a:rPr lang="en-US" dirty="0">
                <a:solidFill>
                  <a:schemeClr val="bg1"/>
                </a:solidFill>
                <a:latin typeface="Times New Roman" panose="02020603050405020304" pitchFamily="18" charset="0"/>
                <a:cs typeface="Times New Roman" panose="02020603050405020304" pitchFamily="18" charset="0"/>
              </a:rPr>
              <a:t>Dr. Angela Breckenridge, PhD</a:t>
            </a:r>
          </a:p>
          <a:p>
            <a:r>
              <a:rPr lang="en-US" dirty="0">
                <a:solidFill>
                  <a:schemeClr val="bg1"/>
                </a:solidFill>
                <a:latin typeface="Times New Roman" panose="02020603050405020304" pitchFamily="18" charset="0"/>
                <a:cs typeface="Times New Roman" panose="02020603050405020304" pitchFamily="18" charset="0"/>
              </a:rPr>
              <a:t>Dean Tomas </a:t>
            </a:r>
            <a:r>
              <a:rPr lang="en-US" dirty="0" err="1">
                <a:solidFill>
                  <a:schemeClr val="bg1"/>
                </a:solidFill>
                <a:latin typeface="Times New Roman" panose="02020603050405020304" pitchFamily="18" charset="0"/>
                <a:cs typeface="Times New Roman" panose="02020603050405020304" pitchFamily="18" charset="0"/>
              </a:rPr>
              <a:t>Guilarte</a:t>
            </a:r>
            <a:r>
              <a:rPr lang="en-US" dirty="0">
                <a:solidFill>
                  <a:schemeClr val="bg1"/>
                </a:solidFill>
                <a:latin typeface="Times New Roman" panose="02020603050405020304" pitchFamily="18" charset="0"/>
                <a:cs typeface="Times New Roman" panose="02020603050405020304" pitchFamily="18" charset="0"/>
              </a:rPr>
              <a:t>, PhD </a:t>
            </a:r>
          </a:p>
          <a:p>
            <a:r>
              <a:rPr lang="en-US" dirty="0">
                <a:solidFill>
                  <a:schemeClr val="bg1"/>
                </a:solidFill>
                <a:latin typeface="Times New Roman" panose="02020603050405020304" pitchFamily="18" charset="0"/>
                <a:cs typeface="Times New Roman" panose="02020603050405020304" pitchFamily="18" charset="0"/>
              </a:rPr>
              <a:t>Dr. </a:t>
            </a:r>
            <a:r>
              <a:rPr lang="en-US" dirty="0" err="1">
                <a:solidFill>
                  <a:schemeClr val="bg1"/>
                </a:solidFill>
                <a:latin typeface="Times New Roman" panose="02020603050405020304" pitchFamily="18" charset="0"/>
                <a:cs typeface="Times New Roman" panose="02020603050405020304" pitchFamily="18" charset="0"/>
              </a:rPr>
              <a:t>Deodutta</a:t>
            </a:r>
            <a:r>
              <a:rPr lang="en-US" dirty="0">
                <a:solidFill>
                  <a:schemeClr val="bg1"/>
                </a:solidFill>
                <a:latin typeface="Times New Roman" panose="02020603050405020304" pitchFamily="18" charset="0"/>
                <a:cs typeface="Times New Roman" panose="02020603050405020304" pitchFamily="18" charset="0"/>
              </a:rPr>
              <a:t> Roy, PhD </a:t>
            </a:r>
          </a:p>
          <a:p>
            <a:endParaRPr lang="en-US" dirty="0">
              <a:solidFill>
                <a:schemeClr val="bg1"/>
              </a:solidFill>
              <a:latin typeface="Times New Roman" panose="02020603050405020304" pitchFamily="18" charset="0"/>
              <a:cs typeface="Times New Roman" panose="02020603050405020304" pitchFamily="18" charset="0"/>
            </a:endParaRPr>
          </a:p>
          <a:p>
            <a:r>
              <a:rPr lang="en-US" i="1" dirty="0">
                <a:solidFill>
                  <a:schemeClr val="bg1"/>
                </a:solidFill>
                <a:latin typeface="Times New Roman" panose="02020603050405020304" pitchFamily="18" charset="0"/>
                <a:cs typeface="Times New Roman" panose="02020603050405020304" pitchFamily="18" charset="0"/>
              </a:rPr>
              <a:t>Calico:</a:t>
            </a:r>
          </a:p>
          <a:p>
            <a:r>
              <a:rPr lang="en-US" dirty="0">
                <a:solidFill>
                  <a:schemeClr val="bg1"/>
                </a:solidFill>
                <a:latin typeface="Times New Roman" panose="02020603050405020304" pitchFamily="18" charset="0"/>
                <a:cs typeface="Times New Roman" panose="02020603050405020304" pitchFamily="18" charset="0"/>
              </a:rPr>
              <a:t>Dr. Ganesh </a:t>
            </a:r>
            <a:r>
              <a:rPr lang="en-US" dirty="0" err="1">
                <a:solidFill>
                  <a:schemeClr val="bg1"/>
                </a:solidFill>
                <a:latin typeface="Times New Roman" panose="02020603050405020304" pitchFamily="18" charset="0"/>
                <a:cs typeface="Times New Roman" panose="02020603050405020304" pitchFamily="18" charset="0"/>
              </a:rPr>
              <a:t>Kolumam</a:t>
            </a:r>
            <a:r>
              <a:rPr lang="en-US" dirty="0">
                <a:solidFill>
                  <a:schemeClr val="bg1"/>
                </a:solidFill>
                <a:latin typeface="Times New Roman" panose="02020603050405020304" pitchFamily="18" charset="0"/>
                <a:cs typeface="Times New Roman" panose="02020603050405020304" pitchFamily="18" charset="0"/>
              </a:rPr>
              <a:t>, PhD</a:t>
            </a:r>
          </a:p>
          <a:p>
            <a:endParaRPr lang="en-US" dirty="0">
              <a:solidFill>
                <a:schemeClr val="bg1"/>
              </a:solidFill>
              <a:latin typeface="Times New Roman" panose="02020603050405020304" pitchFamily="18" charset="0"/>
              <a:cs typeface="Times New Roman" panose="02020603050405020304" pitchFamily="18" charset="0"/>
            </a:endParaRPr>
          </a:p>
          <a:p>
            <a:r>
              <a:rPr lang="en-US" i="1" dirty="0">
                <a:solidFill>
                  <a:schemeClr val="bg1"/>
                </a:solidFill>
                <a:latin typeface="Times New Roman" panose="02020603050405020304" pitchFamily="18" charset="0"/>
                <a:cs typeface="Times New Roman" panose="02020603050405020304" pitchFamily="18" charset="0"/>
              </a:rPr>
              <a:t>Genentech:</a:t>
            </a:r>
          </a:p>
          <a:p>
            <a:r>
              <a:rPr lang="en-US" dirty="0">
                <a:solidFill>
                  <a:schemeClr val="bg1"/>
                </a:solidFill>
                <a:latin typeface="Times New Roman" panose="02020603050405020304" pitchFamily="18" charset="0"/>
                <a:cs typeface="Times New Roman" panose="02020603050405020304" pitchFamily="18" charset="0"/>
              </a:rPr>
              <a:t>Dr. Kimberly Scearce-Levie, PhD</a:t>
            </a:r>
          </a:p>
          <a:p>
            <a:r>
              <a:rPr lang="en-US" dirty="0">
                <a:solidFill>
                  <a:schemeClr val="bg1"/>
                </a:solidFill>
                <a:latin typeface="Times New Roman" panose="02020603050405020304" pitchFamily="18" charset="0"/>
                <a:cs typeface="Times New Roman" panose="02020603050405020304" pitchFamily="18" charset="0"/>
              </a:rPr>
              <a:t>Dr. Martin Weber, PhD</a:t>
            </a:r>
          </a:p>
          <a:p>
            <a:endParaRPr lang="en-US" i="1" dirty="0">
              <a:solidFill>
                <a:schemeClr val="bg1"/>
              </a:solidFill>
              <a:latin typeface="Times New Roman" panose="02020603050405020304" pitchFamily="18" charset="0"/>
              <a:cs typeface="Times New Roman" panose="02020603050405020304" pitchFamily="18" charset="0"/>
            </a:endParaRPr>
          </a:p>
          <a:p>
            <a:r>
              <a:rPr lang="en-US" i="1" dirty="0">
                <a:solidFill>
                  <a:schemeClr val="bg1"/>
                </a:solidFill>
                <a:latin typeface="Times New Roman" panose="02020603050405020304" pitchFamily="18" charset="0"/>
                <a:cs typeface="Times New Roman" panose="02020603050405020304" pitchFamily="18" charset="0"/>
              </a:rPr>
              <a:t>UC Davis MIND:</a:t>
            </a:r>
          </a:p>
          <a:p>
            <a:r>
              <a:rPr lang="en-US" dirty="0">
                <a:solidFill>
                  <a:schemeClr val="bg1"/>
                </a:solidFill>
                <a:latin typeface="Times New Roman" panose="02020603050405020304" pitchFamily="18" charset="0"/>
                <a:cs typeface="Times New Roman" panose="02020603050405020304" pitchFamily="18" charset="0"/>
              </a:rPr>
              <a:t>Dr. Jacqueline Crawley, PhD</a:t>
            </a:r>
          </a:p>
          <a:p>
            <a:r>
              <a:rPr lang="en-US" dirty="0">
                <a:solidFill>
                  <a:schemeClr val="bg1"/>
                </a:solidFill>
                <a:latin typeface="Times New Roman" panose="02020603050405020304" pitchFamily="18" charset="0"/>
                <a:cs typeface="Times New Roman" panose="02020603050405020304" pitchFamily="18" charset="0"/>
              </a:rPr>
              <a:t>Dr. Mu Yang, PhD</a:t>
            </a:r>
          </a:p>
          <a:p>
            <a:endParaRPr lang="en-US" i="1"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F9825934-D4B8-19A2-2A37-C48FF9CD65DB}"/>
              </a:ext>
            </a:extLst>
          </p:cNvPr>
          <p:cNvSpPr>
            <a:spLocks noGrp="1"/>
          </p:cNvSpPr>
          <p:nvPr>
            <p:ph type="title"/>
          </p:nvPr>
        </p:nvSpPr>
        <p:spPr>
          <a:xfrm>
            <a:off x="1813810" y="254849"/>
            <a:ext cx="3627620" cy="957048"/>
          </a:xfrm>
        </p:spPr>
        <p:txBody>
          <a:bodyPr>
            <a:normAutofit/>
          </a:bodyPr>
          <a:lstStyle/>
          <a:p>
            <a:r>
              <a:rPr lang="en-US" sz="2800" dirty="0"/>
              <a:t>Acknowledgements</a:t>
            </a:r>
          </a:p>
        </p:txBody>
      </p:sp>
      <p:pic>
        <p:nvPicPr>
          <p:cNvPr id="8" name="Content Placeholder 5" descr="A picture containing icon&#10;&#10;Description automatically generated">
            <a:extLst>
              <a:ext uri="{FF2B5EF4-FFF2-40B4-BE49-F238E27FC236}">
                <a16:creationId xmlns:a16="http://schemas.microsoft.com/office/drawing/2014/main" id="{6B0F27E6-B31B-F4DC-38BC-00B9941D1A3F}"/>
              </a:ext>
            </a:extLst>
          </p:cNvPr>
          <p:cNvPicPr>
            <a:picLocks noChangeAspect="1"/>
          </p:cNvPicPr>
          <p:nvPr/>
        </p:nvPicPr>
        <p:blipFill>
          <a:blip r:embed="rId4"/>
          <a:stretch>
            <a:fillRect/>
          </a:stretch>
        </p:blipFill>
        <p:spPr>
          <a:xfrm>
            <a:off x="1759028" y="4725443"/>
            <a:ext cx="2689259" cy="1265819"/>
          </a:xfrm>
          <a:prstGeom prst="rect">
            <a:avLst/>
          </a:prstGeom>
          <a:ln>
            <a:solidFill>
              <a:schemeClr val="bg1"/>
            </a:solidFill>
          </a:ln>
        </p:spPr>
      </p:pic>
      <p:pic>
        <p:nvPicPr>
          <p:cNvPr id="9" name="Picture 8" descr="A picture containing shape&#10;&#10;Description automatically generated">
            <a:extLst>
              <a:ext uri="{FF2B5EF4-FFF2-40B4-BE49-F238E27FC236}">
                <a16:creationId xmlns:a16="http://schemas.microsoft.com/office/drawing/2014/main" id="{DFA39CE6-9BC2-8EC8-E41D-31FA06AAC3E8}"/>
              </a:ext>
            </a:extLst>
          </p:cNvPr>
          <p:cNvPicPr>
            <a:picLocks noChangeAspect="1"/>
          </p:cNvPicPr>
          <p:nvPr/>
        </p:nvPicPr>
        <p:blipFill>
          <a:blip r:embed="rId5"/>
          <a:stretch>
            <a:fillRect/>
          </a:stretch>
        </p:blipFill>
        <p:spPr>
          <a:xfrm>
            <a:off x="4448287" y="4723353"/>
            <a:ext cx="3556461" cy="1273085"/>
          </a:xfrm>
          <a:prstGeom prst="rect">
            <a:avLst/>
          </a:prstGeom>
        </p:spPr>
      </p:pic>
      <p:pic>
        <p:nvPicPr>
          <p:cNvPr id="11" name="Picture 10" descr="Logo&#10;&#10;Description automatically generated">
            <a:extLst>
              <a:ext uri="{FF2B5EF4-FFF2-40B4-BE49-F238E27FC236}">
                <a16:creationId xmlns:a16="http://schemas.microsoft.com/office/drawing/2014/main" id="{47533EEF-000A-FB4A-F68C-03ADB169DB6E}"/>
              </a:ext>
            </a:extLst>
          </p:cNvPr>
          <p:cNvPicPr>
            <a:picLocks noChangeAspect="1"/>
          </p:cNvPicPr>
          <p:nvPr/>
        </p:nvPicPr>
        <p:blipFill>
          <a:blip r:embed="rId6"/>
          <a:stretch>
            <a:fillRect/>
          </a:stretch>
        </p:blipFill>
        <p:spPr>
          <a:xfrm>
            <a:off x="4655100" y="1094958"/>
            <a:ext cx="3122538" cy="1167211"/>
          </a:xfrm>
          <a:prstGeom prst="rect">
            <a:avLst/>
          </a:prstGeom>
        </p:spPr>
      </p:pic>
      <p:pic>
        <p:nvPicPr>
          <p:cNvPr id="12" name="Picture 11" descr="Logo&#10;&#10;Description automatically generated">
            <a:extLst>
              <a:ext uri="{FF2B5EF4-FFF2-40B4-BE49-F238E27FC236}">
                <a16:creationId xmlns:a16="http://schemas.microsoft.com/office/drawing/2014/main" id="{1C1EBABA-8F75-4398-49DD-26F005BDFB20}"/>
              </a:ext>
            </a:extLst>
          </p:cNvPr>
          <p:cNvPicPr>
            <a:picLocks noChangeAspect="1"/>
          </p:cNvPicPr>
          <p:nvPr/>
        </p:nvPicPr>
        <p:blipFill>
          <a:blip r:embed="rId7">
            <a:alphaModFix amt="85000"/>
          </a:blip>
          <a:stretch>
            <a:fillRect/>
          </a:stretch>
        </p:blipFill>
        <p:spPr>
          <a:xfrm>
            <a:off x="1753904" y="1094958"/>
            <a:ext cx="2901196" cy="1164174"/>
          </a:xfrm>
          <a:prstGeom prst="rect">
            <a:avLst/>
          </a:prstGeom>
        </p:spPr>
      </p:pic>
    </p:spTree>
    <p:extLst>
      <p:ext uri="{BB962C8B-B14F-4D97-AF65-F5344CB8AC3E}">
        <p14:creationId xmlns:p14="http://schemas.microsoft.com/office/powerpoint/2010/main" val="1693748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571712-85E7-409C-0F63-4EDC4B85CAE1}"/>
              </a:ext>
            </a:extLst>
          </p:cNvPr>
          <p:cNvSpPr>
            <a:spLocks noGrp="1"/>
          </p:cNvSpPr>
          <p:nvPr>
            <p:ph type="title"/>
          </p:nvPr>
        </p:nvSpPr>
        <p:spPr>
          <a:xfrm>
            <a:off x="1969667" y="391709"/>
            <a:ext cx="9433560" cy="820188"/>
          </a:xfrm>
        </p:spPr>
        <p:txBody>
          <a:bodyPr/>
          <a:lstStyle/>
          <a:p>
            <a:r>
              <a:rPr lang="en-US" b="1" dirty="0"/>
              <a:t>Virtual Introduction </a:t>
            </a:r>
          </a:p>
        </p:txBody>
      </p:sp>
      <p:pic>
        <p:nvPicPr>
          <p:cNvPr id="12" name="Content Placeholder 11" descr="A person wearing glasses&#10;&#10;Description automatically generated with medium confidence">
            <a:extLst>
              <a:ext uri="{FF2B5EF4-FFF2-40B4-BE49-F238E27FC236}">
                <a16:creationId xmlns:a16="http://schemas.microsoft.com/office/drawing/2014/main" id="{6889CA3A-967E-C3CA-EB76-3547D68661C7}"/>
              </a:ext>
            </a:extLst>
          </p:cNvPr>
          <p:cNvPicPr>
            <a:picLocks noGrp="1" noChangeAspect="1"/>
          </p:cNvPicPr>
          <p:nvPr>
            <p:ph idx="1"/>
          </p:nvPr>
        </p:nvPicPr>
        <p:blipFill>
          <a:blip r:embed="rId3"/>
          <a:stretch>
            <a:fillRect/>
          </a:stretch>
        </p:blipFill>
        <p:spPr>
          <a:xfrm>
            <a:off x="2147673" y="1414698"/>
            <a:ext cx="3079235" cy="4275738"/>
          </a:xfrm>
          <a:ln>
            <a:solidFill>
              <a:schemeClr val="bg1"/>
            </a:solidFill>
          </a:ln>
        </p:spPr>
      </p:pic>
      <p:sp>
        <p:nvSpPr>
          <p:cNvPr id="14" name="TextBox 13">
            <a:extLst>
              <a:ext uri="{FF2B5EF4-FFF2-40B4-BE49-F238E27FC236}">
                <a16:creationId xmlns:a16="http://schemas.microsoft.com/office/drawing/2014/main" id="{31063E17-B60F-9ABD-4247-13FF8C3CA933}"/>
              </a:ext>
            </a:extLst>
          </p:cNvPr>
          <p:cNvSpPr txBox="1"/>
          <p:nvPr/>
        </p:nvSpPr>
        <p:spPr>
          <a:xfrm>
            <a:off x="5375188" y="2466022"/>
            <a:ext cx="6306065" cy="3139321"/>
          </a:xfrm>
          <a:prstGeom prst="rect">
            <a:avLst/>
          </a:prstGeom>
          <a:noFill/>
          <a:ln>
            <a:noFill/>
          </a:ln>
        </p:spPr>
        <p:txBody>
          <a:bodyPr wrap="square" rtlCol="0">
            <a:spAutoFit/>
          </a:bodyPr>
          <a:lstStyle/>
          <a:p>
            <a:pPr marL="285750" indent="-285750">
              <a:buFont typeface="Arial" panose="020B0604020202020204" pitchFamily="34" charset="0"/>
              <a:buChar char="•"/>
            </a:pPr>
            <a:r>
              <a:rPr lang="en-US" dirty="0">
                <a:solidFill>
                  <a:schemeClr val="bg1"/>
                </a:solidFill>
              </a:rPr>
              <a:t>Born in Oakland, CA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(B.S.) University of California, Davis </a:t>
            </a:r>
          </a:p>
          <a:p>
            <a:pPr marL="742950" lvl="1" indent="-285750">
              <a:buFont typeface="Arial" panose="020B0604020202020204" pitchFamily="34" charset="0"/>
              <a:buChar char="•"/>
            </a:pPr>
            <a:r>
              <a:rPr lang="en-US" dirty="0">
                <a:solidFill>
                  <a:schemeClr val="bg1"/>
                </a:solidFill>
              </a:rPr>
              <a:t>Physiological Psychology (2013)</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(MPH) Tulane University SPHTM </a:t>
            </a:r>
          </a:p>
          <a:p>
            <a:pPr marL="742950" lvl="1" indent="-285750">
              <a:buFont typeface="Arial" panose="020B0604020202020204" pitchFamily="34" charset="0"/>
              <a:buChar char="•"/>
            </a:pPr>
            <a:r>
              <a:rPr lang="en-US" dirty="0">
                <a:solidFill>
                  <a:schemeClr val="bg1"/>
                </a:solidFill>
              </a:rPr>
              <a:t>Social, Behavioral, and Population Science (2022)</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1</a:t>
            </a:r>
            <a:r>
              <a:rPr lang="en-US" baseline="30000" dirty="0">
                <a:solidFill>
                  <a:schemeClr val="bg1"/>
                </a:solidFill>
              </a:rPr>
              <a:t>st</a:t>
            </a:r>
            <a:r>
              <a:rPr lang="en-US" dirty="0">
                <a:solidFill>
                  <a:schemeClr val="bg1"/>
                </a:solidFill>
              </a:rPr>
              <a:t> Year Doctoral Student Florida International University </a:t>
            </a:r>
          </a:p>
          <a:p>
            <a:pPr marL="742950" lvl="1" indent="-285750">
              <a:buFont typeface="Arial" panose="020B0604020202020204" pitchFamily="34" charset="0"/>
              <a:buChar char="•"/>
            </a:pPr>
            <a:r>
              <a:rPr lang="en-US" dirty="0">
                <a:solidFill>
                  <a:schemeClr val="bg1"/>
                </a:solidFill>
              </a:rPr>
              <a:t>Environmental Health Sciences (2022-2026) </a:t>
            </a:r>
          </a:p>
          <a:p>
            <a:pPr marL="285750" indent="-285750">
              <a:buFont typeface="Arial" panose="020B0604020202020204" pitchFamily="34" charset="0"/>
              <a:buChar char="•"/>
            </a:pPr>
            <a:endParaRPr lang="en-US" dirty="0">
              <a:solidFill>
                <a:schemeClr val="bg1"/>
              </a:solidFill>
            </a:endParaRPr>
          </a:p>
        </p:txBody>
      </p:sp>
      <p:pic>
        <p:nvPicPr>
          <p:cNvPr id="16" name="Picture 15" descr="A cat and a dog sleeping&#10;&#10;Description automatically generated with low confidence">
            <a:extLst>
              <a:ext uri="{FF2B5EF4-FFF2-40B4-BE49-F238E27FC236}">
                <a16:creationId xmlns:a16="http://schemas.microsoft.com/office/drawing/2014/main" id="{EEA83095-CB4C-53C2-C289-3752F407FF52}"/>
              </a:ext>
            </a:extLst>
          </p:cNvPr>
          <p:cNvPicPr>
            <a:picLocks noChangeAspect="1"/>
          </p:cNvPicPr>
          <p:nvPr/>
        </p:nvPicPr>
        <p:blipFill>
          <a:blip r:embed="rId4"/>
          <a:stretch>
            <a:fillRect/>
          </a:stretch>
        </p:blipFill>
        <p:spPr>
          <a:xfrm>
            <a:off x="9784789" y="168580"/>
            <a:ext cx="2236385" cy="3016952"/>
          </a:xfrm>
          <a:prstGeom prst="rect">
            <a:avLst/>
          </a:prstGeom>
        </p:spPr>
      </p:pic>
    </p:spTree>
    <p:extLst>
      <p:ext uri="{BB962C8B-B14F-4D97-AF65-F5344CB8AC3E}">
        <p14:creationId xmlns:p14="http://schemas.microsoft.com/office/powerpoint/2010/main" val="400034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C49D-6536-E44D-D0F7-4B57C74AF278}"/>
              </a:ext>
            </a:extLst>
          </p:cNvPr>
          <p:cNvSpPr>
            <a:spLocks noGrp="1"/>
          </p:cNvSpPr>
          <p:nvPr>
            <p:ph type="title"/>
          </p:nvPr>
        </p:nvSpPr>
        <p:spPr>
          <a:xfrm>
            <a:off x="1920240" y="365126"/>
            <a:ext cx="9433560" cy="919978"/>
          </a:xfrm>
        </p:spPr>
        <p:txBody>
          <a:bodyPr/>
          <a:lstStyle/>
          <a:p>
            <a:r>
              <a:rPr lang="en-US" b="1" dirty="0"/>
              <a:t>Seminar Outline </a:t>
            </a:r>
          </a:p>
        </p:txBody>
      </p:sp>
      <p:graphicFrame>
        <p:nvGraphicFramePr>
          <p:cNvPr id="4" name="Content Placeholder 3">
            <a:extLst>
              <a:ext uri="{FF2B5EF4-FFF2-40B4-BE49-F238E27FC236}">
                <a16:creationId xmlns:a16="http://schemas.microsoft.com/office/drawing/2014/main" id="{0092987B-7EEC-8D58-19DE-21CD60AB56DD}"/>
              </a:ext>
            </a:extLst>
          </p:cNvPr>
          <p:cNvGraphicFramePr>
            <a:graphicFrameLocks noGrp="1"/>
          </p:cNvGraphicFramePr>
          <p:nvPr>
            <p:ph idx="1"/>
            <p:extLst>
              <p:ext uri="{D42A27DB-BD31-4B8C-83A1-F6EECF244321}">
                <p14:modId xmlns:p14="http://schemas.microsoft.com/office/powerpoint/2010/main" val="2123629924"/>
              </p:ext>
            </p:extLst>
          </p:nvPr>
        </p:nvGraphicFramePr>
        <p:xfrm>
          <a:off x="2634460" y="1382298"/>
          <a:ext cx="8178114" cy="3548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A98ADAB3-6D1F-0A73-2452-1209FAF14FC7}"/>
              </a:ext>
            </a:extLst>
          </p:cNvPr>
          <p:cNvSpPr txBox="1"/>
          <p:nvPr/>
        </p:nvSpPr>
        <p:spPr>
          <a:xfrm>
            <a:off x="5065343" y="5152536"/>
            <a:ext cx="3316348" cy="646331"/>
          </a:xfrm>
          <a:prstGeom prst="rect">
            <a:avLst/>
          </a:prstGeom>
          <a:noFill/>
          <a:ln>
            <a:solidFill>
              <a:schemeClr val="bg1"/>
            </a:solidFill>
          </a:ln>
        </p:spPr>
        <p:txBody>
          <a:bodyPr wrap="square" rtlCol="0">
            <a:spAutoFit/>
          </a:bodyPr>
          <a:lstStyle/>
          <a:p>
            <a:pPr algn="ctr"/>
            <a:r>
              <a:rPr lang="en-US" dirty="0">
                <a:solidFill>
                  <a:schemeClr val="bg1"/>
                </a:solidFill>
              </a:rPr>
              <a:t>10 year Career Development</a:t>
            </a:r>
          </a:p>
          <a:p>
            <a:pPr algn="ctr"/>
            <a:r>
              <a:rPr lang="en-US" dirty="0">
                <a:solidFill>
                  <a:schemeClr val="bg1"/>
                </a:solidFill>
              </a:rPr>
              <a:t>(2012-2022) </a:t>
            </a:r>
          </a:p>
        </p:txBody>
      </p:sp>
    </p:spTree>
    <p:extLst>
      <p:ext uri="{BB962C8B-B14F-4D97-AF65-F5344CB8AC3E}">
        <p14:creationId xmlns:p14="http://schemas.microsoft.com/office/powerpoint/2010/main" val="12363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571712-85E7-409C-0F63-4EDC4B85CAE1}"/>
              </a:ext>
            </a:extLst>
          </p:cNvPr>
          <p:cNvSpPr>
            <a:spLocks noGrp="1"/>
          </p:cNvSpPr>
          <p:nvPr>
            <p:ph type="title"/>
          </p:nvPr>
        </p:nvSpPr>
        <p:spPr>
          <a:xfrm>
            <a:off x="1883169" y="328054"/>
            <a:ext cx="9433560" cy="746983"/>
          </a:xfrm>
        </p:spPr>
        <p:txBody>
          <a:bodyPr>
            <a:normAutofit fontScale="90000"/>
          </a:bodyPr>
          <a:lstStyle/>
          <a:p>
            <a:r>
              <a:rPr lang="en-US" b="1" dirty="0"/>
              <a:t>Professional Research Experience (2012-2015)</a:t>
            </a:r>
          </a:p>
        </p:txBody>
      </p:sp>
      <p:pic>
        <p:nvPicPr>
          <p:cNvPr id="9" name="Content Placeholder 8" descr="A picture containing text, sky, outdoor, building&#10;&#10;Description automatically generated">
            <a:extLst>
              <a:ext uri="{FF2B5EF4-FFF2-40B4-BE49-F238E27FC236}">
                <a16:creationId xmlns:a16="http://schemas.microsoft.com/office/drawing/2014/main" id="{7BDB6380-517D-6671-0B1B-514B679B5E91}"/>
              </a:ext>
            </a:extLst>
          </p:cNvPr>
          <p:cNvPicPr>
            <a:picLocks noGrp="1" noChangeAspect="1"/>
          </p:cNvPicPr>
          <p:nvPr>
            <p:ph idx="1"/>
          </p:nvPr>
        </p:nvPicPr>
        <p:blipFill>
          <a:blip r:embed="rId3"/>
          <a:stretch>
            <a:fillRect/>
          </a:stretch>
        </p:blipFill>
        <p:spPr>
          <a:xfrm>
            <a:off x="2144839" y="1347227"/>
            <a:ext cx="3951161" cy="3959427"/>
          </a:xfrm>
        </p:spPr>
      </p:pic>
      <p:pic>
        <p:nvPicPr>
          <p:cNvPr id="11" name="Picture 10" descr="A close-up of a person smiling&#10;&#10;Description automatically generated">
            <a:extLst>
              <a:ext uri="{FF2B5EF4-FFF2-40B4-BE49-F238E27FC236}">
                <a16:creationId xmlns:a16="http://schemas.microsoft.com/office/drawing/2014/main" id="{F7D01442-052C-1C59-D4C1-EF4052409F2C}"/>
              </a:ext>
            </a:extLst>
          </p:cNvPr>
          <p:cNvPicPr>
            <a:picLocks noChangeAspect="1"/>
          </p:cNvPicPr>
          <p:nvPr/>
        </p:nvPicPr>
        <p:blipFill>
          <a:blip r:embed="rId4"/>
          <a:stretch>
            <a:fillRect/>
          </a:stretch>
        </p:blipFill>
        <p:spPr>
          <a:xfrm>
            <a:off x="6762266" y="1347227"/>
            <a:ext cx="2056713" cy="3085070"/>
          </a:xfrm>
          <a:prstGeom prst="rect">
            <a:avLst/>
          </a:prstGeom>
        </p:spPr>
      </p:pic>
      <p:sp>
        <p:nvSpPr>
          <p:cNvPr id="13" name="TextBox 12">
            <a:extLst>
              <a:ext uri="{FF2B5EF4-FFF2-40B4-BE49-F238E27FC236}">
                <a16:creationId xmlns:a16="http://schemas.microsoft.com/office/drawing/2014/main" id="{3FC6E6F3-FF2F-2B3A-0036-9B3F4207C3C7}"/>
              </a:ext>
            </a:extLst>
          </p:cNvPr>
          <p:cNvSpPr txBox="1"/>
          <p:nvPr/>
        </p:nvSpPr>
        <p:spPr>
          <a:xfrm>
            <a:off x="6476382" y="4704487"/>
            <a:ext cx="5596171" cy="954107"/>
          </a:xfrm>
          <a:prstGeom prst="rect">
            <a:avLst/>
          </a:prstGeom>
          <a:noFill/>
        </p:spPr>
        <p:txBody>
          <a:bodyPr wrap="square">
            <a:spAutoFit/>
          </a:bodyPr>
          <a:lstStyle/>
          <a:p>
            <a:r>
              <a:rPr lang="en-US" sz="1400" b="0" i="0" dirty="0">
                <a:solidFill>
                  <a:schemeClr val="bg1"/>
                </a:solidFill>
                <a:effectLst/>
              </a:rPr>
              <a:t>Dr. Jacqueline Crawley’s laboratory focuses on the development and translational application of mouse models of autism spectrum disorders to test hypotheses about how autism develops and to evaluate potential pharmacological treatments. </a:t>
            </a:r>
            <a:endParaRPr lang="en-US" sz="1400" dirty="0">
              <a:solidFill>
                <a:schemeClr val="bg1"/>
              </a:solidFill>
            </a:endParaRPr>
          </a:p>
        </p:txBody>
      </p:sp>
      <p:sp>
        <p:nvSpPr>
          <p:cNvPr id="15" name="TextBox 14">
            <a:extLst>
              <a:ext uri="{FF2B5EF4-FFF2-40B4-BE49-F238E27FC236}">
                <a16:creationId xmlns:a16="http://schemas.microsoft.com/office/drawing/2014/main" id="{F8C631AE-53E7-EC24-74FA-27D20CC07995}"/>
              </a:ext>
            </a:extLst>
          </p:cNvPr>
          <p:cNvSpPr txBox="1"/>
          <p:nvPr/>
        </p:nvSpPr>
        <p:spPr>
          <a:xfrm>
            <a:off x="9051013" y="1880390"/>
            <a:ext cx="3021540" cy="1446550"/>
          </a:xfrm>
          <a:prstGeom prst="rect">
            <a:avLst/>
          </a:prstGeom>
          <a:noFill/>
        </p:spPr>
        <p:txBody>
          <a:bodyPr wrap="square">
            <a:spAutoFit/>
          </a:bodyPr>
          <a:lstStyle/>
          <a:p>
            <a:pPr algn="l"/>
            <a:r>
              <a:rPr lang="en-US" sz="1100" b="1" i="0" dirty="0">
                <a:solidFill>
                  <a:schemeClr val="bg1"/>
                </a:solidFill>
                <a:effectLst/>
              </a:rPr>
              <a:t>Robert E. </a:t>
            </a:r>
            <a:r>
              <a:rPr lang="en-US" sz="1100" b="1" i="0" dirty="0" err="1">
                <a:solidFill>
                  <a:schemeClr val="bg1"/>
                </a:solidFill>
                <a:effectLst/>
              </a:rPr>
              <a:t>Chason</a:t>
            </a:r>
            <a:r>
              <a:rPr lang="en-US" sz="1100" b="1" i="0" dirty="0">
                <a:solidFill>
                  <a:schemeClr val="bg1"/>
                </a:solidFill>
                <a:effectLst/>
              </a:rPr>
              <a:t> Chair in Translational Research, MIND Institute</a:t>
            </a:r>
          </a:p>
          <a:p>
            <a:pPr algn="l"/>
            <a:endParaRPr lang="en-US" sz="1100" b="1" i="0" dirty="0">
              <a:solidFill>
                <a:schemeClr val="bg1"/>
              </a:solidFill>
              <a:effectLst/>
            </a:endParaRPr>
          </a:p>
          <a:p>
            <a:pPr algn="l"/>
            <a:r>
              <a:rPr lang="en-US" sz="1100" b="1" i="0" dirty="0">
                <a:solidFill>
                  <a:schemeClr val="bg1"/>
                </a:solidFill>
                <a:effectLst/>
              </a:rPr>
              <a:t>Professor, Department of Psychiatry and Behavioral Sciences</a:t>
            </a:r>
          </a:p>
          <a:p>
            <a:pPr algn="l"/>
            <a:endParaRPr lang="en-US" sz="1100" b="1" i="0" dirty="0">
              <a:solidFill>
                <a:schemeClr val="bg1"/>
              </a:solidFill>
              <a:effectLst/>
            </a:endParaRPr>
          </a:p>
          <a:p>
            <a:pPr algn="l"/>
            <a:r>
              <a:rPr lang="en-US" sz="1100" b="1" i="1" dirty="0">
                <a:solidFill>
                  <a:schemeClr val="bg1"/>
                </a:solidFill>
                <a:effectLst/>
              </a:rPr>
              <a:t>University of California Davis School of Medicine, Sacramento</a:t>
            </a:r>
            <a:endParaRPr lang="en-US" sz="1100" b="1" i="0" dirty="0">
              <a:solidFill>
                <a:schemeClr val="bg1"/>
              </a:solidFill>
              <a:effectLst/>
            </a:endParaRPr>
          </a:p>
        </p:txBody>
      </p:sp>
    </p:spTree>
    <p:extLst>
      <p:ext uri="{BB962C8B-B14F-4D97-AF65-F5344CB8AC3E}">
        <p14:creationId xmlns:p14="http://schemas.microsoft.com/office/powerpoint/2010/main" val="2019285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541998A6-51A6-2901-C14F-EE7D6E2152F8}"/>
              </a:ext>
            </a:extLst>
          </p:cNvPr>
          <p:cNvSpPr>
            <a:spLocks noGrp="1"/>
          </p:cNvSpPr>
          <p:nvPr>
            <p:ph type="title"/>
          </p:nvPr>
        </p:nvSpPr>
        <p:spPr>
          <a:xfrm>
            <a:off x="1903345" y="235398"/>
            <a:ext cx="9433560" cy="746983"/>
          </a:xfrm>
        </p:spPr>
        <p:txBody>
          <a:bodyPr>
            <a:noAutofit/>
          </a:bodyPr>
          <a:lstStyle/>
          <a:p>
            <a:pPr algn="l" fontAlgn="base"/>
            <a:r>
              <a:rPr lang="en-US" sz="2800" b="1" i="0" dirty="0">
                <a:effectLst/>
              </a:rPr>
              <a:t>16p11.2 Deletion mice display cognitive deficits in touchscreen learning and novelty recognition tasks</a:t>
            </a:r>
          </a:p>
        </p:txBody>
      </p:sp>
      <p:pic>
        <p:nvPicPr>
          <p:cNvPr id="6" name="Picture 5" descr="Diagram&#10;&#10;Description automatically generated">
            <a:extLst>
              <a:ext uri="{FF2B5EF4-FFF2-40B4-BE49-F238E27FC236}">
                <a16:creationId xmlns:a16="http://schemas.microsoft.com/office/drawing/2014/main" id="{764F48F5-4D47-9A04-55C9-729CBD458487}"/>
              </a:ext>
            </a:extLst>
          </p:cNvPr>
          <p:cNvPicPr>
            <a:picLocks noChangeAspect="1"/>
          </p:cNvPicPr>
          <p:nvPr/>
        </p:nvPicPr>
        <p:blipFill>
          <a:blip r:embed="rId3"/>
          <a:stretch>
            <a:fillRect/>
          </a:stretch>
        </p:blipFill>
        <p:spPr>
          <a:xfrm>
            <a:off x="2549477" y="1466478"/>
            <a:ext cx="4291912" cy="3925044"/>
          </a:xfrm>
          <a:prstGeom prst="rect">
            <a:avLst/>
          </a:prstGeom>
        </p:spPr>
      </p:pic>
      <p:pic>
        <p:nvPicPr>
          <p:cNvPr id="8" name="Picture 7" descr="Diagram&#10;&#10;Description automatically generated">
            <a:extLst>
              <a:ext uri="{FF2B5EF4-FFF2-40B4-BE49-F238E27FC236}">
                <a16:creationId xmlns:a16="http://schemas.microsoft.com/office/drawing/2014/main" id="{60062DBF-33FB-D6F7-0853-1584BC52A0EA}"/>
              </a:ext>
            </a:extLst>
          </p:cNvPr>
          <p:cNvPicPr>
            <a:picLocks noChangeAspect="1"/>
          </p:cNvPicPr>
          <p:nvPr/>
        </p:nvPicPr>
        <p:blipFill>
          <a:blip r:embed="rId4"/>
          <a:stretch>
            <a:fillRect/>
          </a:stretch>
        </p:blipFill>
        <p:spPr>
          <a:xfrm>
            <a:off x="7663519" y="1223714"/>
            <a:ext cx="3445492" cy="4497859"/>
          </a:xfrm>
          <a:prstGeom prst="rect">
            <a:avLst/>
          </a:prstGeom>
        </p:spPr>
      </p:pic>
      <p:sp>
        <p:nvSpPr>
          <p:cNvPr id="9" name="TextBox 8">
            <a:extLst>
              <a:ext uri="{FF2B5EF4-FFF2-40B4-BE49-F238E27FC236}">
                <a16:creationId xmlns:a16="http://schemas.microsoft.com/office/drawing/2014/main" id="{E73809B6-D89D-B9E9-C062-48D65287371F}"/>
              </a:ext>
            </a:extLst>
          </p:cNvPr>
          <p:cNvSpPr txBox="1"/>
          <p:nvPr/>
        </p:nvSpPr>
        <p:spPr>
          <a:xfrm>
            <a:off x="9083389" y="5962906"/>
            <a:ext cx="2779098" cy="369332"/>
          </a:xfrm>
          <a:prstGeom prst="rect">
            <a:avLst/>
          </a:prstGeom>
          <a:noFill/>
        </p:spPr>
        <p:txBody>
          <a:bodyPr wrap="square" rtlCol="0">
            <a:spAutoFit/>
          </a:bodyPr>
          <a:lstStyle/>
          <a:p>
            <a:r>
              <a:rPr lang="en-US" dirty="0">
                <a:solidFill>
                  <a:schemeClr val="bg1"/>
                </a:solidFill>
              </a:rPr>
              <a:t>Yang M., </a:t>
            </a:r>
            <a:r>
              <a:rPr lang="en-US" b="1" i="1" dirty="0">
                <a:solidFill>
                  <a:schemeClr val="bg1"/>
                </a:solidFill>
              </a:rPr>
              <a:t>Lewis F., 2015</a:t>
            </a:r>
            <a:endParaRPr lang="en-US" dirty="0">
              <a:solidFill>
                <a:schemeClr val="bg1"/>
              </a:solidFill>
            </a:endParaRPr>
          </a:p>
        </p:txBody>
      </p:sp>
      <p:pic>
        <p:nvPicPr>
          <p:cNvPr id="11" name="Picture 10" descr="A picture containing text, sign, clipart&#10;&#10;Description automatically generated">
            <a:extLst>
              <a:ext uri="{FF2B5EF4-FFF2-40B4-BE49-F238E27FC236}">
                <a16:creationId xmlns:a16="http://schemas.microsoft.com/office/drawing/2014/main" id="{FAFCA1DB-09D9-197E-46AA-40688C836023}"/>
              </a:ext>
            </a:extLst>
          </p:cNvPr>
          <p:cNvPicPr>
            <a:picLocks noChangeAspect="1"/>
          </p:cNvPicPr>
          <p:nvPr/>
        </p:nvPicPr>
        <p:blipFill>
          <a:blip r:embed="rId5"/>
          <a:stretch>
            <a:fillRect/>
          </a:stretch>
        </p:blipFill>
        <p:spPr>
          <a:xfrm>
            <a:off x="2051626" y="5721573"/>
            <a:ext cx="2928013" cy="913239"/>
          </a:xfrm>
          <a:prstGeom prst="rect">
            <a:avLst/>
          </a:prstGeom>
        </p:spPr>
      </p:pic>
    </p:spTree>
    <p:extLst>
      <p:ext uri="{BB962C8B-B14F-4D97-AF65-F5344CB8AC3E}">
        <p14:creationId xmlns:p14="http://schemas.microsoft.com/office/powerpoint/2010/main" val="21384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smiling for the camera&#10;&#10;Description automatically generated with low confidence">
            <a:extLst>
              <a:ext uri="{FF2B5EF4-FFF2-40B4-BE49-F238E27FC236}">
                <a16:creationId xmlns:a16="http://schemas.microsoft.com/office/drawing/2014/main" id="{FC2D6F2B-A101-004E-40AD-BEC4C11DF699}"/>
              </a:ext>
            </a:extLst>
          </p:cNvPr>
          <p:cNvPicPr>
            <a:picLocks noGrp="1" noChangeAspect="1"/>
          </p:cNvPicPr>
          <p:nvPr>
            <p:ph idx="1"/>
          </p:nvPr>
        </p:nvPicPr>
        <p:blipFill>
          <a:blip r:embed="rId3"/>
          <a:stretch>
            <a:fillRect/>
          </a:stretch>
        </p:blipFill>
        <p:spPr>
          <a:xfrm>
            <a:off x="8119829" y="1338261"/>
            <a:ext cx="3095975" cy="3084292"/>
          </a:xfrm>
          <a:ln>
            <a:solidFill>
              <a:schemeClr val="bg1"/>
            </a:solidFill>
          </a:ln>
        </p:spPr>
      </p:pic>
      <p:sp>
        <p:nvSpPr>
          <p:cNvPr id="4" name="Title 6">
            <a:extLst>
              <a:ext uri="{FF2B5EF4-FFF2-40B4-BE49-F238E27FC236}">
                <a16:creationId xmlns:a16="http://schemas.microsoft.com/office/drawing/2014/main" id="{03941854-625D-0C06-4423-10C9FB1FF5B0}"/>
              </a:ext>
            </a:extLst>
          </p:cNvPr>
          <p:cNvSpPr txBox="1">
            <a:spLocks/>
          </p:cNvSpPr>
          <p:nvPr/>
        </p:nvSpPr>
        <p:spPr>
          <a:xfrm>
            <a:off x="1883169" y="328054"/>
            <a:ext cx="9433560" cy="74698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b="1" dirty="0"/>
              <a:t>Professional Research Experience (2015)</a:t>
            </a:r>
          </a:p>
        </p:txBody>
      </p:sp>
      <p:sp>
        <p:nvSpPr>
          <p:cNvPr id="10" name="TextBox 9">
            <a:extLst>
              <a:ext uri="{FF2B5EF4-FFF2-40B4-BE49-F238E27FC236}">
                <a16:creationId xmlns:a16="http://schemas.microsoft.com/office/drawing/2014/main" id="{078A29FD-2398-7DE3-C2DE-30C43D6F20BA}"/>
              </a:ext>
            </a:extLst>
          </p:cNvPr>
          <p:cNvSpPr txBox="1"/>
          <p:nvPr/>
        </p:nvSpPr>
        <p:spPr>
          <a:xfrm>
            <a:off x="7595698" y="4685777"/>
            <a:ext cx="4489211" cy="954107"/>
          </a:xfrm>
          <a:prstGeom prst="rect">
            <a:avLst/>
          </a:prstGeom>
          <a:noFill/>
        </p:spPr>
        <p:txBody>
          <a:bodyPr wrap="square">
            <a:spAutoFit/>
          </a:bodyPr>
          <a:lstStyle/>
          <a:p>
            <a:r>
              <a:rPr lang="en-US" sz="1400" dirty="0">
                <a:solidFill>
                  <a:schemeClr val="bg1"/>
                </a:solidFill>
              </a:rPr>
              <a:t>Dr. Kimberly Scearce-Levie, Director at Genentech, led the pre-clinical translational neuroscience group and conducted research in neurodegenerative and neuropsychiatric diseases.</a:t>
            </a:r>
          </a:p>
        </p:txBody>
      </p:sp>
      <p:pic>
        <p:nvPicPr>
          <p:cNvPr id="12" name="Picture 11" descr="A picture containing shape&#10;&#10;Description automatically generated">
            <a:extLst>
              <a:ext uri="{FF2B5EF4-FFF2-40B4-BE49-F238E27FC236}">
                <a16:creationId xmlns:a16="http://schemas.microsoft.com/office/drawing/2014/main" id="{EF2C60F4-76C1-8A7F-8F93-25E613E85104}"/>
              </a:ext>
            </a:extLst>
          </p:cNvPr>
          <p:cNvPicPr>
            <a:picLocks noChangeAspect="1"/>
          </p:cNvPicPr>
          <p:nvPr/>
        </p:nvPicPr>
        <p:blipFill>
          <a:blip r:embed="rId4"/>
          <a:stretch>
            <a:fillRect/>
          </a:stretch>
        </p:blipFill>
        <p:spPr>
          <a:xfrm>
            <a:off x="1940937" y="2084765"/>
            <a:ext cx="5654761" cy="2024200"/>
          </a:xfrm>
          <a:prstGeom prst="rect">
            <a:avLst/>
          </a:prstGeom>
        </p:spPr>
      </p:pic>
    </p:spTree>
    <p:extLst>
      <p:ext uri="{BB962C8B-B14F-4D97-AF65-F5344CB8AC3E}">
        <p14:creationId xmlns:p14="http://schemas.microsoft.com/office/powerpoint/2010/main" val="4025805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0748C5A-2882-A350-CCCC-D32D035869B5}"/>
              </a:ext>
            </a:extLst>
          </p:cNvPr>
          <p:cNvSpPr>
            <a:spLocks noGrp="1"/>
          </p:cNvSpPr>
          <p:nvPr>
            <p:ph type="title"/>
          </p:nvPr>
        </p:nvSpPr>
        <p:spPr>
          <a:xfrm>
            <a:off x="1903345" y="325609"/>
            <a:ext cx="10082709" cy="746983"/>
          </a:xfrm>
        </p:spPr>
        <p:txBody>
          <a:bodyPr>
            <a:noAutofit/>
          </a:bodyPr>
          <a:lstStyle/>
          <a:p>
            <a:r>
              <a:rPr lang="en-US" sz="2800" b="1" dirty="0"/>
              <a:t>Bussey/</a:t>
            </a:r>
            <a:r>
              <a:rPr lang="en-US" sz="2800" b="1" dirty="0" err="1"/>
              <a:t>Saksida</a:t>
            </a:r>
            <a:r>
              <a:rPr lang="en-US" sz="2800" b="1" dirty="0"/>
              <a:t> touchscreen operant platform for testing working memory and pattern separation in rats and mice</a:t>
            </a:r>
            <a:br>
              <a:rPr lang="en-US" sz="900" dirty="0">
                <a:effectLst/>
                <a:latin typeface="Times"/>
              </a:rPr>
            </a:br>
            <a:endParaRPr lang="en-US" sz="1400" dirty="0">
              <a:effectLst/>
              <a:latin typeface="Times"/>
            </a:endParaRPr>
          </a:p>
        </p:txBody>
      </p:sp>
      <p:pic>
        <p:nvPicPr>
          <p:cNvPr id="5" name="Picture 4">
            <a:extLst>
              <a:ext uri="{FF2B5EF4-FFF2-40B4-BE49-F238E27FC236}">
                <a16:creationId xmlns:a16="http://schemas.microsoft.com/office/drawing/2014/main" id="{051FA680-256A-BE1A-98D1-E9B4F02AE36E}"/>
              </a:ext>
            </a:extLst>
          </p:cNvPr>
          <p:cNvPicPr>
            <a:picLocks noChangeAspect="1"/>
          </p:cNvPicPr>
          <p:nvPr/>
        </p:nvPicPr>
        <p:blipFill rotWithShape="1">
          <a:blip r:embed="rId3"/>
          <a:srcRect l="-7071" t="19705" r="7071" b="15150"/>
          <a:stretch/>
        </p:blipFill>
        <p:spPr>
          <a:xfrm>
            <a:off x="7102089" y="1212749"/>
            <a:ext cx="3480419" cy="2244960"/>
          </a:xfrm>
          <a:prstGeom prst="rect">
            <a:avLst/>
          </a:prstGeom>
        </p:spPr>
      </p:pic>
      <p:pic>
        <p:nvPicPr>
          <p:cNvPr id="6" name="Content Placeholder 5">
            <a:extLst>
              <a:ext uri="{FF2B5EF4-FFF2-40B4-BE49-F238E27FC236}">
                <a16:creationId xmlns:a16="http://schemas.microsoft.com/office/drawing/2014/main" id="{8739F8B6-A637-A9A9-2B1E-169FEB921F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115" t="58313" r="-231" b="18483"/>
          <a:stretch/>
        </p:blipFill>
        <p:spPr bwMode="auto">
          <a:xfrm>
            <a:off x="7361783" y="3624360"/>
            <a:ext cx="3254178" cy="208785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9" name="Picture 8" descr="Diagram&#10;&#10;Description automatically generated">
            <a:extLst>
              <a:ext uri="{FF2B5EF4-FFF2-40B4-BE49-F238E27FC236}">
                <a16:creationId xmlns:a16="http://schemas.microsoft.com/office/drawing/2014/main" id="{DB4F7F29-BC64-E8C8-988E-2E8E876B9CE9}"/>
              </a:ext>
            </a:extLst>
          </p:cNvPr>
          <p:cNvPicPr>
            <a:picLocks noChangeAspect="1"/>
          </p:cNvPicPr>
          <p:nvPr/>
        </p:nvPicPr>
        <p:blipFill rotWithShape="1">
          <a:blip r:embed="rId5"/>
          <a:srcRect r="37821"/>
          <a:stretch/>
        </p:blipFill>
        <p:spPr>
          <a:xfrm>
            <a:off x="1956648" y="1803923"/>
            <a:ext cx="4509538" cy="2517793"/>
          </a:xfrm>
          <a:prstGeom prst="rect">
            <a:avLst/>
          </a:prstGeom>
        </p:spPr>
      </p:pic>
      <p:pic>
        <p:nvPicPr>
          <p:cNvPr id="13" name="Picture 12" descr="A white and black sign&#10;&#10;Description automatically generated with low confidence">
            <a:extLst>
              <a:ext uri="{FF2B5EF4-FFF2-40B4-BE49-F238E27FC236}">
                <a16:creationId xmlns:a16="http://schemas.microsoft.com/office/drawing/2014/main" id="{D8E2500E-D242-1ECD-82A6-FD2EAC3C6BC0}"/>
              </a:ext>
            </a:extLst>
          </p:cNvPr>
          <p:cNvPicPr>
            <a:picLocks noChangeAspect="1"/>
          </p:cNvPicPr>
          <p:nvPr/>
        </p:nvPicPr>
        <p:blipFill rotWithShape="1">
          <a:blip r:embed="rId6"/>
          <a:srcRect/>
          <a:stretch/>
        </p:blipFill>
        <p:spPr>
          <a:xfrm>
            <a:off x="2084038" y="5797347"/>
            <a:ext cx="3009900" cy="736600"/>
          </a:xfrm>
          <a:prstGeom prst="rect">
            <a:avLst/>
          </a:prstGeom>
        </p:spPr>
      </p:pic>
      <p:sp>
        <p:nvSpPr>
          <p:cNvPr id="14" name="TextBox 13">
            <a:extLst>
              <a:ext uri="{FF2B5EF4-FFF2-40B4-BE49-F238E27FC236}">
                <a16:creationId xmlns:a16="http://schemas.microsoft.com/office/drawing/2014/main" id="{EB89618F-53E1-9C75-01FD-82BDAE7BB845}"/>
              </a:ext>
            </a:extLst>
          </p:cNvPr>
          <p:cNvSpPr txBox="1"/>
          <p:nvPr/>
        </p:nvSpPr>
        <p:spPr>
          <a:xfrm>
            <a:off x="9311989" y="5980981"/>
            <a:ext cx="2779098" cy="369332"/>
          </a:xfrm>
          <a:prstGeom prst="rect">
            <a:avLst/>
          </a:prstGeom>
          <a:noFill/>
        </p:spPr>
        <p:txBody>
          <a:bodyPr wrap="square" rtlCol="0">
            <a:spAutoFit/>
          </a:bodyPr>
          <a:lstStyle/>
          <a:p>
            <a:r>
              <a:rPr lang="en-US" dirty="0" err="1">
                <a:solidFill>
                  <a:schemeClr val="bg1"/>
                </a:solidFill>
              </a:rPr>
              <a:t>Oomen</a:t>
            </a:r>
            <a:r>
              <a:rPr lang="en-US" dirty="0">
                <a:solidFill>
                  <a:schemeClr val="bg1"/>
                </a:solidFill>
              </a:rPr>
              <a:t> et al.</a:t>
            </a:r>
            <a:r>
              <a:rPr lang="en-US" b="1" i="1" dirty="0">
                <a:solidFill>
                  <a:schemeClr val="bg1"/>
                </a:solidFill>
              </a:rPr>
              <a:t>, 2015</a:t>
            </a:r>
            <a:endParaRPr lang="en-US" dirty="0">
              <a:solidFill>
                <a:schemeClr val="bg1"/>
              </a:solidFill>
            </a:endParaRPr>
          </a:p>
        </p:txBody>
      </p:sp>
      <p:sp>
        <p:nvSpPr>
          <p:cNvPr id="16" name="TextBox 15">
            <a:extLst>
              <a:ext uri="{FF2B5EF4-FFF2-40B4-BE49-F238E27FC236}">
                <a16:creationId xmlns:a16="http://schemas.microsoft.com/office/drawing/2014/main" id="{3B8B2A54-F9F1-06D3-6AE3-1E1FE24B661B}"/>
              </a:ext>
            </a:extLst>
          </p:cNvPr>
          <p:cNvSpPr txBox="1"/>
          <p:nvPr/>
        </p:nvSpPr>
        <p:spPr>
          <a:xfrm>
            <a:off x="2084038" y="4530593"/>
            <a:ext cx="4430548" cy="738664"/>
          </a:xfrm>
          <a:prstGeom prst="rect">
            <a:avLst/>
          </a:prstGeom>
          <a:noFill/>
        </p:spPr>
        <p:txBody>
          <a:bodyPr wrap="square">
            <a:spAutoFit/>
          </a:bodyPr>
          <a:lstStyle/>
          <a:p>
            <a:r>
              <a:rPr lang="en-US" sz="1400" dirty="0">
                <a:solidFill>
                  <a:schemeClr val="bg1"/>
                </a:solidFill>
              </a:rPr>
              <a:t>Flowchart overview of the intermediate training and performance probe phases of the location discrimination (LD) task</a:t>
            </a:r>
          </a:p>
        </p:txBody>
      </p:sp>
    </p:spTree>
    <p:extLst>
      <p:ext uri="{BB962C8B-B14F-4D97-AF65-F5344CB8AC3E}">
        <p14:creationId xmlns:p14="http://schemas.microsoft.com/office/powerpoint/2010/main" val="3030478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icon&#10;&#10;Description automatically generated">
            <a:extLst>
              <a:ext uri="{FF2B5EF4-FFF2-40B4-BE49-F238E27FC236}">
                <a16:creationId xmlns:a16="http://schemas.microsoft.com/office/drawing/2014/main" id="{96AB75B7-1769-3B4C-401A-EB84DAFF14F4}"/>
              </a:ext>
            </a:extLst>
          </p:cNvPr>
          <p:cNvPicPr>
            <a:picLocks noGrp="1" noChangeAspect="1"/>
          </p:cNvPicPr>
          <p:nvPr>
            <p:ph idx="1"/>
          </p:nvPr>
        </p:nvPicPr>
        <p:blipFill>
          <a:blip r:embed="rId3"/>
          <a:stretch>
            <a:fillRect/>
          </a:stretch>
        </p:blipFill>
        <p:spPr>
          <a:xfrm>
            <a:off x="2662949" y="1701800"/>
            <a:ext cx="4582530" cy="2174759"/>
          </a:xfrm>
          <a:ln>
            <a:solidFill>
              <a:schemeClr val="bg1"/>
            </a:solidFill>
          </a:ln>
        </p:spPr>
      </p:pic>
      <p:sp>
        <p:nvSpPr>
          <p:cNvPr id="4" name="Title 6">
            <a:extLst>
              <a:ext uri="{FF2B5EF4-FFF2-40B4-BE49-F238E27FC236}">
                <a16:creationId xmlns:a16="http://schemas.microsoft.com/office/drawing/2014/main" id="{5468F6B0-7839-5D74-01EC-19F4310DCA68}"/>
              </a:ext>
            </a:extLst>
          </p:cNvPr>
          <p:cNvSpPr txBox="1">
            <a:spLocks/>
          </p:cNvSpPr>
          <p:nvPr/>
        </p:nvSpPr>
        <p:spPr>
          <a:xfrm>
            <a:off x="1883169" y="328054"/>
            <a:ext cx="9433560" cy="74698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b="1" dirty="0"/>
              <a:t>Professional Research Experience (2015 - 2022)</a:t>
            </a:r>
          </a:p>
        </p:txBody>
      </p:sp>
      <p:pic>
        <p:nvPicPr>
          <p:cNvPr id="10" name="Picture 9" descr="A picture containing person, indoor&#10;&#10;Description automatically generated">
            <a:extLst>
              <a:ext uri="{FF2B5EF4-FFF2-40B4-BE49-F238E27FC236}">
                <a16:creationId xmlns:a16="http://schemas.microsoft.com/office/drawing/2014/main" id="{60876345-C4E1-7A36-ADFF-6BEB6E1F9808}"/>
              </a:ext>
            </a:extLst>
          </p:cNvPr>
          <p:cNvPicPr>
            <a:picLocks noChangeAspect="1"/>
          </p:cNvPicPr>
          <p:nvPr/>
        </p:nvPicPr>
        <p:blipFill>
          <a:blip r:embed="rId4"/>
          <a:stretch>
            <a:fillRect/>
          </a:stretch>
        </p:blipFill>
        <p:spPr>
          <a:xfrm>
            <a:off x="8243951" y="1331268"/>
            <a:ext cx="3192201" cy="4195463"/>
          </a:xfrm>
          <a:prstGeom prst="rect">
            <a:avLst/>
          </a:prstGeom>
        </p:spPr>
      </p:pic>
      <p:sp>
        <p:nvSpPr>
          <p:cNvPr id="12" name="TextBox 11">
            <a:extLst>
              <a:ext uri="{FF2B5EF4-FFF2-40B4-BE49-F238E27FC236}">
                <a16:creationId xmlns:a16="http://schemas.microsoft.com/office/drawing/2014/main" id="{7265248F-5328-9C4D-A39B-6FFB2FCE5D2C}"/>
              </a:ext>
            </a:extLst>
          </p:cNvPr>
          <p:cNvSpPr txBox="1"/>
          <p:nvPr/>
        </p:nvSpPr>
        <p:spPr>
          <a:xfrm>
            <a:off x="2010169" y="4196221"/>
            <a:ext cx="6096000" cy="1384995"/>
          </a:xfrm>
          <a:prstGeom prst="rect">
            <a:avLst/>
          </a:prstGeom>
          <a:noFill/>
        </p:spPr>
        <p:txBody>
          <a:bodyPr wrap="square">
            <a:spAutoFit/>
          </a:bodyPr>
          <a:lstStyle/>
          <a:p>
            <a:r>
              <a:rPr lang="en-US" sz="1400" dirty="0">
                <a:solidFill>
                  <a:schemeClr val="bg1"/>
                </a:solidFill>
              </a:rPr>
              <a:t>Dr. Ganesh </a:t>
            </a:r>
            <a:r>
              <a:rPr lang="en-US" sz="1400" dirty="0" err="1">
                <a:solidFill>
                  <a:schemeClr val="bg1"/>
                </a:solidFill>
              </a:rPr>
              <a:t>Kolumam</a:t>
            </a:r>
            <a:r>
              <a:rPr lang="en-US" sz="1400" dirty="0">
                <a:solidFill>
                  <a:schemeClr val="bg1"/>
                </a:solidFill>
              </a:rPr>
              <a:t> leads Calico’s Physiology group, consisting of members with multidisciplinary expertise in preclinical drug discovery research and development. His team develops preclinical models to gain a deeper understanding of disease pathophysiology and performs proof-of concept studies through target validation using various cutting edge molecular and biochemical approaches.</a:t>
            </a:r>
          </a:p>
        </p:txBody>
      </p:sp>
    </p:spTree>
    <p:extLst>
      <p:ext uri="{BB962C8B-B14F-4D97-AF65-F5344CB8AC3E}">
        <p14:creationId xmlns:p14="http://schemas.microsoft.com/office/powerpoint/2010/main" val="4271923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 scatter chart&#10;&#10;Description automatically generated">
            <a:extLst>
              <a:ext uri="{FF2B5EF4-FFF2-40B4-BE49-F238E27FC236}">
                <a16:creationId xmlns:a16="http://schemas.microsoft.com/office/drawing/2014/main" id="{20D05937-EF43-9CCD-656A-B719C764E1F4}"/>
              </a:ext>
            </a:extLst>
          </p:cNvPr>
          <p:cNvPicPr>
            <a:picLocks noGrp="1" noChangeAspect="1"/>
          </p:cNvPicPr>
          <p:nvPr>
            <p:ph idx="1"/>
          </p:nvPr>
        </p:nvPicPr>
        <p:blipFill rotWithShape="1">
          <a:blip r:embed="rId3"/>
          <a:srcRect r="49958"/>
          <a:stretch/>
        </p:blipFill>
        <p:spPr>
          <a:xfrm>
            <a:off x="7396792" y="1678200"/>
            <a:ext cx="3386340" cy="1580993"/>
          </a:xfrm>
        </p:spPr>
      </p:pic>
      <p:sp>
        <p:nvSpPr>
          <p:cNvPr id="6" name="Title 6">
            <a:extLst>
              <a:ext uri="{FF2B5EF4-FFF2-40B4-BE49-F238E27FC236}">
                <a16:creationId xmlns:a16="http://schemas.microsoft.com/office/drawing/2014/main" id="{81234CE1-D01D-30B2-EC74-FE62BC980266}"/>
              </a:ext>
            </a:extLst>
          </p:cNvPr>
          <p:cNvSpPr>
            <a:spLocks noGrp="1"/>
          </p:cNvSpPr>
          <p:nvPr>
            <p:ph type="title"/>
          </p:nvPr>
        </p:nvSpPr>
        <p:spPr>
          <a:xfrm>
            <a:off x="1903345" y="325609"/>
            <a:ext cx="10082709" cy="746983"/>
          </a:xfrm>
        </p:spPr>
        <p:txBody>
          <a:bodyPr>
            <a:noAutofit/>
          </a:bodyPr>
          <a:lstStyle/>
          <a:p>
            <a:pPr algn="l"/>
            <a:r>
              <a:rPr lang="en-US" sz="2800" b="1" dirty="0"/>
              <a:t>Differentiation reveals latent features of aging and an energy barrier in murine myogenesis</a:t>
            </a:r>
          </a:p>
        </p:txBody>
      </p:sp>
      <p:pic>
        <p:nvPicPr>
          <p:cNvPr id="10" name="Picture 9" descr="A picture containing logo&#10;&#10;Description automatically generated">
            <a:extLst>
              <a:ext uri="{FF2B5EF4-FFF2-40B4-BE49-F238E27FC236}">
                <a16:creationId xmlns:a16="http://schemas.microsoft.com/office/drawing/2014/main" id="{0E54CC49-BBF9-2EA2-9CE2-A72AF2489786}"/>
              </a:ext>
            </a:extLst>
          </p:cNvPr>
          <p:cNvPicPr>
            <a:picLocks noChangeAspect="1"/>
          </p:cNvPicPr>
          <p:nvPr/>
        </p:nvPicPr>
        <p:blipFill>
          <a:blip r:embed="rId4"/>
          <a:stretch>
            <a:fillRect/>
          </a:stretch>
        </p:blipFill>
        <p:spPr>
          <a:xfrm>
            <a:off x="1903345" y="5844834"/>
            <a:ext cx="3222819" cy="803131"/>
          </a:xfrm>
          <a:prstGeom prst="rect">
            <a:avLst/>
          </a:prstGeom>
        </p:spPr>
      </p:pic>
      <p:sp>
        <p:nvSpPr>
          <p:cNvPr id="11" name="TextBox 10">
            <a:extLst>
              <a:ext uri="{FF2B5EF4-FFF2-40B4-BE49-F238E27FC236}">
                <a16:creationId xmlns:a16="http://schemas.microsoft.com/office/drawing/2014/main" id="{7ADBCD1A-171D-5B06-9AA9-32E312AD8FE4}"/>
              </a:ext>
            </a:extLst>
          </p:cNvPr>
          <p:cNvSpPr txBox="1"/>
          <p:nvPr/>
        </p:nvSpPr>
        <p:spPr>
          <a:xfrm>
            <a:off x="9311989" y="5980981"/>
            <a:ext cx="2779098" cy="369332"/>
          </a:xfrm>
          <a:prstGeom prst="rect">
            <a:avLst/>
          </a:prstGeom>
          <a:noFill/>
        </p:spPr>
        <p:txBody>
          <a:bodyPr wrap="square" rtlCol="0">
            <a:spAutoFit/>
          </a:bodyPr>
          <a:lstStyle/>
          <a:p>
            <a:r>
              <a:rPr lang="en-US" dirty="0">
                <a:solidFill>
                  <a:schemeClr val="bg1"/>
                </a:solidFill>
              </a:rPr>
              <a:t>Kimmel et al.</a:t>
            </a:r>
            <a:r>
              <a:rPr lang="en-US" b="1" i="1" dirty="0">
                <a:solidFill>
                  <a:schemeClr val="bg1"/>
                </a:solidFill>
              </a:rPr>
              <a:t>, 2021</a:t>
            </a:r>
            <a:endParaRPr lang="en-US" dirty="0">
              <a:solidFill>
                <a:schemeClr val="bg1"/>
              </a:solidFill>
            </a:endParaRPr>
          </a:p>
        </p:txBody>
      </p:sp>
      <p:pic>
        <p:nvPicPr>
          <p:cNvPr id="13" name="Picture 12" descr="Diagram&#10;&#10;Description automatically generated">
            <a:extLst>
              <a:ext uri="{FF2B5EF4-FFF2-40B4-BE49-F238E27FC236}">
                <a16:creationId xmlns:a16="http://schemas.microsoft.com/office/drawing/2014/main" id="{E51E293C-D6F3-F78C-E8BC-7420B56A6E43}"/>
              </a:ext>
            </a:extLst>
          </p:cNvPr>
          <p:cNvPicPr>
            <a:picLocks noChangeAspect="1"/>
          </p:cNvPicPr>
          <p:nvPr/>
        </p:nvPicPr>
        <p:blipFill>
          <a:blip r:embed="rId5"/>
          <a:stretch>
            <a:fillRect/>
          </a:stretch>
        </p:blipFill>
        <p:spPr>
          <a:xfrm>
            <a:off x="2885977" y="1387112"/>
            <a:ext cx="4058722" cy="4083776"/>
          </a:xfrm>
          <a:prstGeom prst="rect">
            <a:avLst/>
          </a:prstGeom>
        </p:spPr>
      </p:pic>
      <p:grpSp>
        <p:nvGrpSpPr>
          <p:cNvPr id="17" name="Group 16">
            <a:extLst>
              <a:ext uri="{FF2B5EF4-FFF2-40B4-BE49-F238E27FC236}">
                <a16:creationId xmlns:a16="http://schemas.microsoft.com/office/drawing/2014/main" id="{CE41EAB0-99F8-3E89-66F3-D48FDC4285A8}"/>
              </a:ext>
            </a:extLst>
          </p:cNvPr>
          <p:cNvGrpSpPr/>
          <p:nvPr/>
        </p:nvGrpSpPr>
        <p:grpSpPr>
          <a:xfrm>
            <a:off x="7396792" y="3429000"/>
            <a:ext cx="3386340" cy="1542899"/>
            <a:chOff x="7396792" y="3429000"/>
            <a:chExt cx="3386340" cy="1542899"/>
          </a:xfrm>
        </p:grpSpPr>
        <p:pic>
          <p:nvPicPr>
            <p:cNvPr id="14" name="Content Placeholder 7" descr="Chart, scatter chart&#10;&#10;Description automatically generated">
              <a:extLst>
                <a:ext uri="{FF2B5EF4-FFF2-40B4-BE49-F238E27FC236}">
                  <a16:creationId xmlns:a16="http://schemas.microsoft.com/office/drawing/2014/main" id="{168469F6-A1D9-BF24-605D-FD1D455E7EC6}"/>
                </a:ext>
              </a:extLst>
            </p:cNvPr>
            <p:cNvPicPr>
              <a:picLocks noChangeAspect="1"/>
            </p:cNvPicPr>
            <p:nvPr/>
          </p:nvPicPr>
          <p:blipFill rotWithShape="1">
            <a:blip r:embed="rId3"/>
            <a:srcRect l="48723"/>
            <a:stretch/>
          </p:blipFill>
          <p:spPr>
            <a:xfrm>
              <a:off x="7396792" y="3429000"/>
              <a:ext cx="3386340" cy="1542899"/>
            </a:xfrm>
            <a:prstGeom prst="rect">
              <a:avLst/>
            </a:prstGeom>
          </p:spPr>
        </p:pic>
        <p:sp>
          <p:nvSpPr>
            <p:cNvPr id="15" name="TextBox 14">
              <a:extLst>
                <a:ext uri="{FF2B5EF4-FFF2-40B4-BE49-F238E27FC236}">
                  <a16:creationId xmlns:a16="http://schemas.microsoft.com/office/drawing/2014/main" id="{584138B7-D5A0-F190-BC68-C14EE42C0768}"/>
                </a:ext>
              </a:extLst>
            </p:cNvPr>
            <p:cNvSpPr txBox="1"/>
            <p:nvPr/>
          </p:nvSpPr>
          <p:spPr>
            <a:xfrm>
              <a:off x="7452775" y="3460308"/>
              <a:ext cx="233265" cy="276999"/>
            </a:xfrm>
            <a:prstGeom prst="rect">
              <a:avLst/>
            </a:prstGeom>
            <a:noFill/>
          </p:spPr>
          <p:txBody>
            <a:bodyPr wrap="square" rtlCol="0">
              <a:spAutoFit/>
            </a:bodyPr>
            <a:lstStyle/>
            <a:p>
              <a:r>
                <a:rPr lang="en-US" sz="1200" b="1" dirty="0"/>
                <a:t>B</a:t>
              </a:r>
            </a:p>
          </p:txBody>
        </p:sp>
      </p:grpSp>
    </p:spTree>
    <p:extLst>
      <p:ext uri="{BB962C8B-B14F-4D97-AF65-F5344CB8AC3E}">
        <p14:creationId xmlns:p14="http://schemas.microsoft.com/office/powerpoint/2010/main" val="2381255682"/>
      </p:ext>
    </p:extLst>
  </p:cSld>
  <p:clrMapOvr>
    <a:masterClrMapping/>
  </p:clrMapOvr>
</p:sld>
</file>

<file path=ppt/theme/theme1.xml><?xml version="1.0" encoding="utf-8"?>
<a:theme xmlns:a="http://schemas.openxmlformats.org/drawingml/2006/main" name="1_Office Theme">
  <a:themeElements>
    <a:clrScheme name="Custom 2">
      <a:dk1>
        <a:srgbClr val="000000"/>
      </a:dk1>
      <a:lt1>
        <a:srgbClr val="FFFFFF"/>
      </a:lt1>
      <a:dk2>
        <a:srgbClr val="44546A"/>
      </a:dk2>
      <a:lt2>
        <a:srgbClr val="E7E6E6"/>
      </a:lt2>
      <a:accent1>
        <a:srgbClr val="071F3E"/>
      </a:accent1>
      <a:accent2>
        <a:srgbClr val="C4960B"/>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73361</TotalTime>
  <Words>3075</Words>
  <Application>Microsoft Macintosh PowerPoint</Application>
  <PresentationFormat>Widescreen</PresentationFormat>
  <Paragraphs>157</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Gotham Book</vt:lpstr>
      <vt:lpstr>Helvetica</vt:lpstr>
      <vt:lpstr>Lato</vt:lpstr>
      <vt:lpstr>Times</vt:lpstr>
      <vt:lpstr>Times New Roman</vt:lpstr>
      <vt:lpstr>1_Office Theme</vt:lpstr>
      <vt:lpstr>What Led Me to</vt:lpstr>
      <vt:lpstr>Virtual Introduction </vt:lpstr>
      <vt:lpstr>Seminar Outline </vt:lpstr>
      <vt:lpstr>Professional Research Experience (2012-2015)</vt:lpstr>
      <vt:lpstr>16p11.2 Deletion mice display cognitive deficits in touchscreen learning and novelty recognition tasks</vt:lpstr>
      <vt:lpstr>PowerPoint Presentation</vt:lpstr>
      <vt:lpstr>Bussey/Saksida touchscreen operant platform for testing working memory and pattern separation in rats and mice </vt:lpstr>
      <vt:lpstr>PowerPoint Presentation</vt:lpstr>
      <vt:lpstr>Differentiation reveals latent features of aging and an energy barrier in murine myogenesis</vt:lpstr>
      <vt:lpstr>PowerPoint Presentation</vt:lpstr>
      <vt:lpstr>Biomedical Health Burden of Glioblastoma (Florida)</vt:lpstr>
      <vt:lpstr>PowerPoint Presentation</vt:lpstr>
      <vt:lpstr>Summary of Social Media Campaign Description</vt:lpstr>
      <vt:lpstr>PowerPoint Presentation</vt:lpstr>
      <vt:lpstr>Learning objectives from Therapeutics Development Internship</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EHS Lab Update: 10/4/22 </dc:title>
  <dc:creator>Microsoft Office User</dc:creator>
  <cp:lastModifiedBy>Freeman Lewis</cp:lastModifiedBy>
  <cp:revision>269</cp:revision>
  <dcterms:created xsi:type="dcterms:W3CDTF">2022-10-04T03:18:40Z</dcterms:created>
  <dcterms:modified xsi:type="dcterms:W3CDTF">2022-12-13T19:01:10Z</dcterms:modified>
</cp:coreProperties>
</file>